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1" r:id="rId12"/>
    <p:sldId id="268" r:id="rId13"/>
    <p:sldId id="32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23" r:id="rId23"/>
    <p:sldId id="325" r:id="rId24"/>
    <p:sldId id="281" r:id="rId25"/>
    <p:sldId id="282" r:id="rId26"/>
    <p:sldId id="283" r:id="rId27"/>
    <p:sldId id="326" r:id="rId28"/>
    <p:sldId id="284" r:id="rId29"/>
    <p:sldId id="285" r:id="rId30"/>
    <p:sldId id="286" r:id="rId31"/>
    <p:sldId id="287" r:id="rId32"/>
    <p:sldId id="288" r:id="rId33"/>
    <p:sldId id="289" r:id="rId34"/>
    <p:sldId id="327" r:id="rId35"/>
    <p:sldId id="290" r:id="rId36"/>
    <p:sldId id="328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29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30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109" autoAdjust="0"/>
  </p:normalViewPr>
  <p:slideViewPr>
    <p:cSldViewPr snapToGrid="0">
      <p:cViewPr>
        <p:scale>
          <a:sx n="60" d="100"/>
          <a:sy n="60" d="100"/>
        </p:scale>
        <p:origin x="96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B00F609-B51C-4D6C-B521-0F935CFE099A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552525A-55DD-460D-BADB-792A0EDC4622}" type="slidenum">
              <a:rPr lang="zh-TW" altLang="en-US" sz="1300" b="0">
                <a:ea typeface="新細明體" charset="-120"/>
              </a:rPr>
              <a:pPr eaLnBrk="1" hangingPunct="1"/>
              <a:t>38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Weight of an edge</a:t>
            </a:r>
          </a:p>
        </p:txBody>
      </p:sp>
    </p:spTree>
    <p:extLst>
      <p:ext uri="{BB962C8B-B14F-4D97-AF65-F5344CB8AC3E}">
        <p14:creationId xmlns:p14="http://schemas.microsoft.com/office/powerpoint/2010/main" val="142054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FAA0AF4-41C8-4C7E-9C1B-A0410DEBBBAF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CA30B33-4702-4FED-AFC3-51504253E5C6}" type="slidenum">
              <a:rPr lang="zh-TW" altLang="en-US" sz="1300" b="0">
                <a:ea typeface="新細明體" charset="-120"/>
              </a:rPr>
              <a:pPr eaLnBrk="1" hangingPunct="1"/>
              <a:t>39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80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3AFB501-B1E5-4FC4-829D-F209F65E381F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8F852FE-A08F-43D9-8183-A930C462FDD9}" type="slidenum">
              <a:rPr lang="zh-TW" altLang="en-US" sz="1300" b="0">
                <a:ea typeface="新細明體" charset="-120"/>
              </a:rPr>
              <a:pPr eaLnBrk="1" hangingPunct="1"/>
              <a:t>41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Explore incident edges in order, go along the unexplored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a neighbor already explored -&gt; check next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edges to explore) -&gt; go back to parent</a:t>
            </a:r>
          </a:p>
        </p:txBody>
      </p:sp>
    </p:spTree>
    <p:extLst>
      <p:ext uri="{BB962C8B-B14F-4D97-AF65-F5344CB8AC3E}">
        <p14:creationId xmlns:p14="http://schemas.microsoft.com/office/powerpoint/2010/main" val="311955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C07CB23-BBA6-41BE-8557-8A500EA1CD67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CAF7575-69EE-443C-A5DD-DDFB6F6738AE}" type="slidenum">
              <a:rPr lang="zh-TW" altLang="en-US" sz="1300" b="0">
                <a:ea typeface="新細明體" charset="-120"/>
              </a:rPr>
              <a:pPr eaLnBrk="1" hangingPunct="1"/>
              <a:t>44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Use a rope to mark the visited route. Choose an unexplored way at the intersection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the rope -&gt; choose another way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ways to explore) -&gt; go back to the last intersection</a:t>
            </a:r>
          </a:p>
        </p:txBody>
      </p:sp>
    </p:spTree>
    <p:extLst>
      <p:ext uri="{BB962C8B-B14F-4D97-AF65-F5344CB8AC3E}">
        <p14:creationId xmlns:p14="http://schemas.microsoft.com/office/powerpoint/2010/main" val="242270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3029B77-E8E1-4080-AB12-4AC78DA0BA63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B1685A0-AE4C-48CB-9AA3-7187D8F70573}" type="slidenum">
              <a:rPr lang="zh-TW" altLang="en-US" sz="1300" b="0">
                <a:ea typeface="新細明體" charset="-120"/>
              </a:rPr>
              <a:pPr eaLnBrk="1" hangingPunct="1"/>
              <a:t>45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48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3029B77-E8E1-4080-AB12-4AC78DA0BA63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B1685A0-AE4C-48CB-9AA3-7187D8F70573}" type="slidenum">
              <a:rPr lang="zh-TW" altLang="en-US" sz="1300" b="0">
                <a:ea typeface="新細明體" charset="-120"/>
              </a:rPr>
              <a:pPr eaLnBrk="1" hangingPunct="1"/>
              <a:t>49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60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3E28389A-3EA4-49B7-99E3-16B794B1DE60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54D03BE8-43BF-4763-A7C1-52348A99B7FA}" type="slidenum">
              <a:rPr lang="zh-TW" altLang="en-US" sz="1300" b="0">
                <a:ea typeface="新細明體" charset="-120"/>
              </a:rPr>
              <a:pPr eaLnBrk="1" hangingPunct="1"/>
              <a:t>52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58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8758C48-ED20-413B-A9CB-4A4200E9E8EE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3E5AF38-9D92-4212-B1C9-5E5D1641665C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65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B7807A8-17FC-4072-A456-DDEC7882C4C1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6D1DB54-DF47-4BC3-80D3-E2EEE936BBC7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7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2015/11/15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12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06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6076A9A-389D-4DDB-9B4E-80F84A18E0C8}" type="datetime1">
              <a:rPr lang="zh-TW" altLang="en-US" sz="1300" b="0">
                <a:ea typeface="新細明體" charset="-120"/>
              </a:rPr>
              <a:pPr eaLnBrk="1" hangingPunct="1"/>
              <a:t>2015/11/15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7B84607-0B0B-418C-A5A4-8B54099EDF9E}" type="slidenum">
              <a:rPr lang="zh-TW" altLang="en-US" sz="1300" b="0">
                <a:ea typeface="新細明體" charset="-120"/>
              </a:rPr>
              <a:pPr eaLnBrk="1" hangingPunct="1"/>
              <a:t>13</a:t>
            </a:fld>
            <a:endParaRPr lang="en-US" altLang="zh-TW" sz="1300" b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61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538D26C-D374-446D-B144-8015311798C3}" type="datetime8">
              <a:rPr lang="zh-TW" altLang="en-US" sz="1300" b="0">
                <a:ea typeface="新細明體" charset="-120"/>
              </a:rPr>
              <a:pPr eaLnBrk="1" hangingPunct="1"/>
              <a:t>二○一五年十一月十五日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09C0289-E489-4903-9A3F-4992C042CA57}" type="slidenum">
              <a:rPr lang="zh-TW" altLang="en-US" sz="1300" b="0">
                <a:ea typeface="新細明體" charset="-120"/>
              </a:rPr>
              <a:pPr eaLnBrk="1" hangingPunct="1"/>
              <a:t>19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Represent connectivity information between objects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1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Sets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© 2010 Goodrich, Tamassia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Sets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B393EF2-2D1C-48F6-98B6-92A1709A35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wmf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wmf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𝑈𝑝𝑝𝑒𝑟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𝐵𝑜𝑢𝑛𝑑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?≤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2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Undirected Graphs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Property 1 – Total degree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𝑑𝑒𝑔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zh-TW" i="1" dirty="0"/>
              </a:p>
              <a:p>
                <a:r>
                  <a:rPr lang="en-US" altLang="zh-TW" dirty="0"/>
                  <a:t>Property 2 – Total number of edges</a:t>
                </a:r>
              </a:p>
              <a:p>
                <a:pPr lvl="1"/>
                <a:r>
                  <a:rPr lang="en-US" altLang="zh-TW" dirty="0"/>
                  <a:t>In an undirected graph with no self-loops and no multiple </a:t>
                </a:r>
                <a:r>
                  <a:rPr lang="en-US" altLang="zh-TW" dirty="0" smtClean="0"/>
                  <a:t>edges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Proof: Each vertex can have degree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4301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238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/>
                  <a:t>	number of vertices</a:t>
                </a:r>
              </a:p>
              <a:p>
                <a:pPr lvl="1"/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	degree of vertex </a:t>
                </a:r>
                <a:r>
                  <a:rPr lang="en-US" altLang="zh-TW" dirty="0" smtClean="0"/>
                  <a:t>v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3013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87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684843" y="4371182"/>
            <a:ext cx="2133600" cy="2209800"/>
            <a:chOff x="5791200" y="3540125"/>
            <a:chExt cx="2133600" cy="2209800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57912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6705600" y="3540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6705600" y="54451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7620000" y="44545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3018" name="AutoShape 9"/>
            <p:cNvCxnSpPr>
              <a:cxnSpLocks noChangeShapeType="1"/>
              <a:stCxn id="43015" idx="5"/>
              <a:endCxn id="43017" idx="1"/>
            </p:cNvCxnSpPr>
            <p:nvPr/>
          </p:nvCxnSpPr>
          <p:spPr bwMode="auto">
            <a:xfrm>
              <a:off x="69659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AutoShape 10"/>
            <p:cNvCxnSpPr>
              <a:cxnSpLocks noChangeShapeType="1"/>
              <a:stCxn id="43015" idx="3"/>
              <a:endCxn id="43014" idx="7"/>
            </p:cNvCxnSpPr>
            <p:nvPr/>
          </p:nvCxnSpPr>
          <p:spPr bwMode="auto">
            <a:xfrm flipH="1">
              <a:off x="6051550" y="3810000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1"/>
            <p:cNvCxnSpPr>
              <a:cxnSpLocks noChangeShapeType="1"/>
              <a:stCxn id="43016" idx="1"/>
              <a:endCxn id="43014" idx="5"/>
            </p:cNvCxnSpPr>
            <p:nvPr/>
          </p:nvCxnSpPr>
          <p:spPr bwMode="auto">
            <a:xfrm flipH="1" flipV="1">
              <a:off x="60515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2"/>
            <p:cNvCxnSpPr>
              <a:cxnSpLocks noChangeShapeType="1"/>
              <a:stCxn id="43017" idx="3"/>
              <a:endCxn id="43016" idx="7"/>
            </p:cNvCxnSpPr>
            <p:nvPr/>
          </p:nvCxnSpPr>
          <p:spPr bwMode="auto">
            <a:xfrm flipH="1">
              <a:off x="6965950" y="47244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3"/>
            <p:cNvCxnSpPr>
              <a:cxnSpLocks noChangeShapeType="1"/>
              <a:stCxn id="43017" idx="2"/>
              <a:endCxn id="43014" idx="6"/>
            </p:cNvCxnSpPr>
            <p:nvPr/>
          </p:nvCxnSpPr>
          <p:spPr bwMode="auto">
            <a:xfrm flipH="1">
              <a:off x="6105525" y="4606925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14"/>
            <p:cNvCxnSpPr>
              <a:cxnSpLocks noChangeShapeType="1"/>
              <a:stCxn id="43016" idx="0"/>
              <a:endCxn id="43015" idx="4"/>
            </p:cNvCxnSpPr>
            <p:nvPr/>
          </p:nvCxnSpPr>
          <p:spPr bwMode="auto">
            <a:xfrm flipV="1">
              <a:off x="6858000" y="3854450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024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=3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024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3993" y="4406107"/>
                <a:ext cx="2069919" cy="1828800"/>
              </a:xfrm>
              <a:prstGeom prst="rect">
                <a:avLst/>
              </a:prstGeom>
              <a:blipFill rotWithShape="0">
                <a:blip r:embed="rId5"/>
                <a:stretch>
                  <a:fillRect l="-2353" t="-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456486" y="5846763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7754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)=?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𝑈𝑝𝑝𝑒𝑟𝐵𝑜𝑢𝑛𝑑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𝐿𝑜𝑤𝑒𝑟𝐵𝑜𝑢𝑛𝑑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?≤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=?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972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Properties of Directed Graphs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Property 1 – Total in-degree and out-degree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m:rPr>
                        <m:lit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 – Total number of edges</a:t>
                </a:r>
              </a:p>
              <a:p>
                <a:pPr lvl="1"/>
                <a:r>
                  <a:rPr lang="en-US" altLang="zh-TW" dirty="0" smtClean="0"/>
                  <a:t>In an directed graph with no self-loops and no multiple edges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pPr lvl="1"/>
                <a:endParaRPr lang="en-US" altLang="zh-TW" dirty="0"/>
              </a:p>
            </p:txBody>
          </p:sp>
        </mc:Choice>
        <mc:Fallback>
          <p:sp>
            <p:nvSpPr>
              <p:cNvPr id="450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125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	number of vertices</a:t>
                </a:r>
              </a:p>
              <a:p>
                <a:pPr lvl="1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	number of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degree of vertex v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450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253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72" name="Rectangle 15" descr="Rectangle: Click to edit Master text styles&#10;Second level&#10;Third level&#10;Fourth level&#10;Fifth level"/>
              <p:cNvSpPr>
                <a:spLocks noChangeArrowheads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zh-TW" sz="1800" b="0" dirty="0" smtClean="0">
                    <a:ea typeface="新細明體" charset="-120"/>
                  </a:rPr>
                  <a:t>Example</a:t>
                </a: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=4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=12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 algn="l" eaLnBrk="1" hangingPunct="1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=6</m:t>
                    </m:r>
                  </m:oMath>
                </a14:m>
                <a:endParaRPr lang="en-US" altLang="zh-TW" sz="1800" b="0" dirty="0">
                  <a:latin typeface="Times New Roman" panose="02020603050405020304" pitchFamily="18" charset="0"/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5072" name="Rectangle 15" descr="Rectangle: Click to edit Master text styles&#10;Second level&#10;Third level&#10;Fourth level&#10;Fifth lev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0" y="4468019"/>
                <a:ext cx="2286000" cy="1323181"/>
              </a:xfrm>
              <a:prstGeom prst="rect">
                <a:avLst/>
              </a:prstGeom>
              <a:blipFill rotWithShape="0">
                <a:blip r:embed="rId5"/>
                <a:stretch>
                  <a:fillRect l="-2400" t="-2765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4419600"/>
            <a:ext cx="2133600" cy="2209800"/>
            <a:chOff x="5978525" y="3429000"/>
            <a:chExt cx="2133600" cy="2209800"/>
          </a:xfrm>
        </p:grpSpPr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59785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6892925" y="3429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6892925" y="5334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7807325" y="4343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45066" name="AutoShape 9"/>
            <p:cNvCxnSpPr>
              <a:cxnSpLocks noChangeShapeType="1"/>
            </p:cNvCxnSpPr>
            <p:nvPr/>
          </p:nvCxnSpPr>
          <p:spPr bwMode="auto">
            <a:xfrm>
              <a:off x="7153275" y="367823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0"/>
            <p:cNvCxnSpPr>
              <a:cxnSpLocks noChangeShapeType="1"/>
              <a:stCxn id="45063" idx="3"/>
              <a:endCxn id="45062" idx="7"/>
            </p:cNvCxnSpPr>
            <p:nvPr/>
          </p:nvCxnSpPr>
          <p:spPr bwMode="auto">
            <a:xfrm flipH="1">
              <a:off x="6238875" y="3698875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1"/>
            <p:cNvCxnSpPr>
              <a:cxnSpLocks noChangeShapeType="1"/>
            </p:cNvCxnSpPr>
            <p:nvPr/>
          </p:nvCxnSpPr>
          <p:spPr bwMode="auto">
            <a:xfrm flipH="1" flipV="1">
              <a:off x="6238875" y="454183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9" name="AutoShape 12"/>
            <p:cNvCxnSpPr>
              <a:cxnSpLocks noChangeShapeType="1"/>
              <a:stCxn id="45065" idx="3"/>
              <a:endCxn id="45064" idx="7"/>
            </p:cNvCxnSpPr>
            <p:nvPr/>
          </p:nvCxnSpPr>
          <p:spPr bwMode="auto">
            <a:xfrm flipH="1">
              <a:off x="7153275" y="4613275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0" name="AutoShape 13"/>
            <p:cNvCxnSpPr>
              <a:cxnSpLocks noChangeShapeType="1"/>
            </p:cNvCxnSpPr>
            <p:nvPr/>
          </p:nvCxnSpPr>
          <p:spPr bwMode="auto">
            <a:xfrm flipH="1">
              <a:off x="6292850" y="4541838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1" name="AutoShape 14"/>
            <p:cNvCxnSpPr>
              <a:cxnSpLocks noChangeShapeType="1"/>
            </p:cNvCxnSpPr>
            <p:nvPr/>
          </p:nvCxnSpPr>
          <p:spPr bwMode="auto">
            <a:xfrm flipV="1">
              <a:off x="7075488" y="374332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6"/>
            <p:cNvCxnSpPr>
              <a:cxnSpLocks noChangeShapeType="1"/>
            </p:cNvCxnSpPr>
            <p:nvPr/>
          </p:nvCxnSpPr>
          <p:spPr bwMode="auto">
            <a:xfrm flipV="1">
              <a:off x="7004050" y="3749675"/>
              <a:ext cx="0" cy="1581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17"/>
            <p:cNvCxnSpPr>
              <a:cxnSpLocks noChangeShapeType="1"/>
              <a:endCxn id="45065" idx="0"/>
            </p:cNvCxnSpPr>
            <p:nvPr/>
          </p:nvCxnSpPr>
          <p:spPr bwMode="auto">
            <a:xfrm>
              <a:off x="7219951" y="3605213"/>
              <a:ext cx="739775" cy="7286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18"/>
            <p:cNvCxnSpPr>
              <a:cxnSpLocks noChangeShapeType="1"/>
            </p:cNvCxnSpPr>
            <p:nvPr/>
          </p:nvCxnSpPr>
          <p:spPr bwMode="auto">
            <a:xfrm flipH="1">
              <a:off x="7219950" y="4686300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AutoShape 19"/>
            <p:cNvCxnSpPr>
              <a:cxnSpLocks noChangeShapeType="1"/>
            </p:cNvCxnSpPr>
            <p:nvPr/>
          </p:nvCxnSpPr>
          <p:spPr bwMode="auto">
            <a:xfrm flipH="1">
              <a:off x="6283325" y="4470400"/>
              <a:ext cx="1504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AutoShape 20"/>
            <p:cNvCxnSpPr>
              <a:cxnSpLocks noChangeShapeType="1"/>
            </p:cNvCxnSpPr>
            <p:nvPr/>
          </p:nvCxnSpPr>
          <p:spPr bwMode="auto">
            <a:xfrm flipH="1">
              <a:off x="6161088" y="3646488"/>
              <a:ext cx="698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AutoShape 21"/>
            <p:cNvCxnSpPr>
              <a:cxnSpLocks noChangeShapeType="1"/>
            </p:cNvCxnSpPr>
            <p:nvPr/>
          </p:nvCxnSpPr>
          <p:spPr bwMode="auto">
            <a:xfrm flipH="1" flipV="1">
              <a:off x="6232525" y="4649788"/>
              <a:ext cx="698500" cy="755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8112125" y="5800725"/>
            <a:ext cx="35909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b="0" dirty="0">
                <a:ea typeface="新細明體" charset="-120"/>
              </a:rPr>
              <a:t>A graph with given number of vertices (4) and maximum number of edges</a:t>
            </a:r>
          </a:p>
        </p:txBody>
      </p:sp>
    </p:spTree>
    <p:extLst>
      <p:ext uri="{BB962C8B-B14F-4D97-AF65-F5344CB8AC3E}">
        <p14:creationId xmlns:p14="http://schemas.microsoft.com/office/powerpoint/2010/main" val="2940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subgraph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graph such that </a:t>
                </a:r>
              </a:p>
              <a:p>
                <a:pPr lvl="1"/>
                <a:r>
                  <a:rPr lang="en-US" altLang="zh-TW" dirty="0" smtClean="0"/>
                  <a:t>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are a subset of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The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are a subset of the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spanning subgraph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subgraph that contains all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81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2754" r="-2500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959600" y="3117851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Subgraph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565900" y="5699126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Spanning subgraph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48476" y="1219201"/>
            <a:ext cx="3081338" cy="1830388"/>
            <a:chOff x="6848476" y="1219201"/>
            <a:chExt cx="3081338" cy="1830388"/>
          </a:xfrm>
        </p:grpSpPr>
        <p:sp>
          <p:nvSpPr>
            <p:cNvPr id="48135" name="Oval 6"/>
            <p:cNvSpPr>
              <a:spLocks noChangeAspect="1" noChangeArrowheads="1"/>
            </p:cNvSpPr>
            <p:nvPr/>
          </p:nvSpPr>
          <p:spPr bwMode="auto">
            <a:xfrm>
              <a:off x="8312151" y="19510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36" name="Oval 7"/>
            <p:cNvSpPr>
              <a:spLocks noChangeAspect="1" noChangeArrowheads="1"/>
            </p:cNvSpPr>
            <p:nvPr/>
          </p:nvSpPr>
          <p:spPr bwMode="auto">
            <a:xfrm>
              <a:off x="6848476" y="1951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37" name="Oval 8"/>
            <p:cNvSpPr>
              <a:spLocks noChangeAspect="1" noChangeArrowheads="1"/>
            </p:cNvSpPr>
            <p:nvPr/>
          </p:nvSpPr>
          <p:spPr bwMode="auto">
            <a:xfrm>
              <a:off x="7580313" y="12192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38" name="Oval 9"/>
            <p:cNvSpPr>
              <a:spLocks noChangeAspect="1" noChangeArrowheads="1"/>
            </p:cNvSpPr>
            <p:nvPr/>
          </p:nvSpPr>
          <p:spPr bwMode="auto">
            <a:xfrm>
              <a:off x="7580313" y="268287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8139" name="AutoShape 10"/>
            <p:cNvCxnSpPr>
              <a:cxnSpLocks noChangeAspect="1" noChangeShapeType="1"/>
              <a:stCxn id="48137" idx="3"/>
              <a:endCxn id="48136" idx="7"/>
            </p:cNvCxnSpPr>
            <p:nvPr/>
          </p:nvCxnSpPr>
          <p:spPr bwMode="auto">
            <a:xfrm flipH="1">
              <a:off x="7159626" y="153828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0" name="AutoShape 11"/>
            <p:cNvCxnSpPr>
              <a:cxnSpLocks noChangeAspect="1" noChangeShapeType="1"/>
              <a:stCxn id="48138" idx="1"/>
              <a:endCxn id="48136" idx="5"/>
            </p:cNvCxnSpPr>
            <p:nvPr/>
          </p:nvCxnSpPr>
          <p:spPr bwMode="auto">
            <a:xfrm flipH="1" flipV="1">
              <a:off x="7159626" y="2270125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1" name="AutoShape 12"/>
            <p:cNvCxnSpPr>
              <a:cxnSpLocks noChangeAspect="1" noChangeShapeType="1"/>
              <a:stCxn id="48138" idx="7"/>
              <a:endCxn id="48135" idx="3"/>
            </p:cNvCxnSpPr>
            <p:nvPr/>
          </p:nvCxnSpPr>
          <p:spPr bwMode="auto">
            <a:xfrm flipV="1">
              <a:off x="7891463" y="2270125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2" name="AutoShape 13"/>
            <p:cNvCxnSpPr>
              <a:cxnSpLocks noChangeAspect="1" noChangeShapeType="1"/>
              <a:stCxn id="48137" idx="5"/>
              <a:endCxn id="48135" idx="1"/>
            </p:cNvCxnSpPr>
            <p:nvPr/>
          </p:nvCxnSpPr>
          <p:spPr bwMode="auto">
            <a:xfrm>
              <a:off x="7891463" y="153828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3" name="AutoShape 14"/>
            <p:cNvCxnSpPr>
              <a:cxnSpLocks noChangeAspect="1" noChangeShapeType="1"/>
              <a:stCxn id="48137" idx="4"/>
              <a:endCxn id="48138" idx="0"/>
            </p:cNvCxnSpPr>
            <p:nvPr/>
          </p:nvCxnSpPr>
          <p:spPr bwMode="auto">
            <a:xfrm>
              <a:off x="7761288" y="1592264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44" name="Oval 15"/>
            <p:cNvSpPr>
              <a:spLocks noChangeAspect="1" noChangeArrowheads="1"/>
            </p:cNvSpPr>
            <p:nvPr/>
          </p:nvSpPr>
          <p:spPr bwMode="auto">
            <a:xfrm>
              <a:off x="9563101" y="1951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8145" name="AutoShape 16"/>
            <p:cNvCxnSpPr>
              <a:cxnSpLocks noChangeAspect="1" noChangeShapeType="1"/>
              <a:stCxn id="48135" idx="6"/>
              <a:endCxn id="48144" idx="2"/>
            </p:cNvCxnSpPr>
            <p:nvPr/>
          </p:nvCxnSpPr>
          <p:spPr bwMode="auto">
            <a:xfrm>
              <a:off x="8685213" y="2133600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6" name="AutoShape 17"/>
            <p:cNvCxnSpPr>
              <a:cxnSpLocks noChangeAspect="1" noChangeShapeType="1"/>
              <a:stCxn id="48138" idx="6"/>
              <a:endCxn id="48144" idx="3"/>
            </p:cNvCxnSpPr>
            <p:nvPr/>
          </p:nvCxnSpPr>
          <p:spPr bwMode="auto">
            <a:xfrm flipV="1">
              <a:off x="7954964" y="22733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7" name="AutoShape 18"/>
            <p:cNvCxnSpPr>
              <a:cxnSpLocks noChangeAspect="1" noChangeShapeType="1"/>
              <a:stCxn id="48144" idx="1"/>
              <a:endCxn id="48137" idx="6"/>
            </p:cNvCxnSpPr>
            <p:nvPr/>
          </p:nvCxnSpPr>
          <p:spPr bwMode="auto">
            <a:xfrm flipH="1" flipV="1">
              <a:off x="7954964" y="140176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46888" y="3800476"/>
            <a:ext cx="3081337" cy="1830388"/>
            <a:chOff x="6846888" y="3800476"/>
            <a:chExt cx="3081337" cy="1830388"/>
          </a:xfrm>
        </p:grpSpPr>
        <p:sp>
          <p:nvSpPr>
            <p:cNvPr id="48148" name="Oval 19"/>
            <p:cNvSpPr>
              <a:spLocks noChangeAspect="1" noChangeArrowheads="1"/>
            </p:cNvSpPr>
            <p:nvPr/>
          </p:nvSpPr>
          <p:spPr bwMode="auto">
            <a:xfrm>
              <a:off x="8310563" y="45323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49" name="Oval 20"/>
            <p:cNvSpPr>
              <a:spLocks noChangeAspect="1" noChangeArrowheads="1"/>
            </p:cNvSpPr>
            <p:nvPr/>
          </p:nvSpPr>
          <p:spPr bwMode="auto">
            <a:xfrm>
              <a:off x="6846888" y="45323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50" name="Oval 21"/>
            <p:cNvSpPr>
              <a:spLocks noChangeAspect="1" noChangeArrowheads="1"/>
            </p:cNvSpPr>
            <p:nvPr/>
          </p:nvSpPr>
          <p:spPr bwMode="auto">
            <a:xfrm>
              <a:off x="7578726" y="380047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8151" name="Oval 22"/>
            <p:cNvSpPr>
              <a:spLocks noChangeAspect="1" noChangeArrowheads="1"/>
            </p:cNvSpPr>
            <p:nvPr/>
          </p:nvSpPr>
          <p:spPr bwMode="auto">
            <a:xfrm>
              <a:off x="7578726" y="52641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8152" name="AutoShape 23"/>
            <p:cNvCxnSpPr>
              <a:cxnSpLocks noChangeAspect="1" noChangeShapeType="1"/>
              <a:stCxn id="48150" idx="3"/>
              <a:endCxn id="48149" idx="7"/>
            </p:cNvCxnSpPr>
            <p:nvPr/>
          </p:nvCxnSpPr>
          <p:spPr bwMode="auto">
            <a:xfrm flipH="1">
              <a:off x="7158038" y="4119564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3" name="AutoShape 24"/>
            <p:cNvCxnSpPr>
              <a:cxnSpLocks noChangeAspect="1" noChangeShapeType="1"/>
              <a:stCxn id="48151" idx="1"/>
              <a:endCxn id="48149" idx="5"/>
            </p:cNvCxnSpPr>
            <p:nvPr/>
          </p:nvCxnSpPr>
          <p:spPr bwMode="auto">
            <a:xfrm flipH="1" flipV="1">
              <a:off x="7158038" y="4851400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4" name="AutoShape 25"/>
            <p:cNvCxnSpPr>
              <a:cxnSpLocks noChangeAspect="1" noChangeShapeType="1"/>
              <a:stCxn id="48151" idx="7"/>
              <a:endCxn id="48148" idx="3"/>
            </p:cNvCxnSpPr>
            <p:nvPr/>
          </p:nvCxnSpPr>
          <p:spPr bwMode="auto">
            <a:xfrm flipV="1">
              <a:off x="7889876" y="4851400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5" name="AutoShape 26"/>
            <p:cNvCxnSpPr>
              <a:cxnSpLocks noChangeAspect="1" noChangeShapeType="1"/>
              <a:stCxn id="48150" idx="5"/>
              <a:endCxn id="48148" idx="1"/>
            </p:cNvCxnSpPr>
            <p:nvPr/>
          </p:nvCxnSpPr>
          <p:spPr bwMode="auto">
            <a:xfrm>
              <a:off x="7889876" y="4119564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6" name="AutoShape 27"/>
            <p:cNvCxnSpPr>
              <a:cxnSpLocks noChangeAspect="1" noChangeShapeType="1"/>
              <a:stCxn id="48150" idx="4"/>
              <a:endCxn id="48151" idx="0"/>
            </p:cNvCxnSpPr>
            <p:nvPr/>
          </p:nvCxnSpPr>
          <p:spPr bwMode="auto">
            <a:xfrm>
              <a:off x="7759700" y="4173539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7" name="Oval 28"/>
            <p:cNvSpPr>
              <a:spLocks noChangeAspect="1" noChangeArrowheads="1"/>
            </p:cNvSpPr>
            <p:nvPr/>
          </p:nvSpPr>
          <p:spPr bwMode="auto">
            <a:xfrm>
              <a:off x="9561513" y="45323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8158" name="AutoShape 29"/>
            <p:cNvCxnSpPr>
              <a:cxnSpLocks noChangeAspect="1" noChangeShapeType="1"/>
              <a:stCxn id="48148" idx="6"/>
              <a:endCxn id="48157" idx="2"/>
            </p:cNvCxnSpPr>
            <p:nvPr/>
          </p:nvCxnSpPr>
          <p:spPr bwMode="auto">
            <a:xfrm>
              <a:off x="8683625" y="4714875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9" name="AutoShape 30"/>
            <p:cNvCxnSpPr>
              <a:cxnSpLocks noChangeAspect="1" noChangeShapeType="1"/>
              <a:stCxn id="48151" idx="6"/>
              <a:endCxn id="48157" idx="3"/>
            </p:cNvCxnSpPr>
            <p:nvPr/>
          </p:nvCxnSpPr>
          <p:spPr bwMode="auto">
            <a:xfrm flipV="1">
              <a:off x="7953376" y="4854575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60" name="AutoShape 31"/>
            <p:cNvCxnSpPr>
              <a:cxnSpLocks noChangeAspect="1" noChangeShapeType="1"/>
              <a:stCxn id="48157" idx="1"/>
              <a:endCxn id="48150" idx="6"/>
            </p:cNvCxnSpPr>
            <p:nvPr/>
          </p:nvCxnSpPr>
          <p:spPr bwMode="auto">
            <a:xfrm flipH="1" flipV="1">
              <a:off x="7953376" y="3983039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740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graph is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connected</a:t>
                </a:r>
                <a:r>
                  <a:rPr lang="en-US" altLang="zh-TW" dirty="0" smtClean="0"/>
                  <a:t> if there is a path between every pair of vertices</a:t>
                </a:r>
              </a:p>
              <a:p>
                <a:r>
                  <a:rPr lang="en-US" altLang="zh-TW" dirty="0" smtClean="0"/>
                  <a:t>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connected component </a:t>
                </a:r>
                <a:r>
                  <a:rPr lang="en-US" altLang="zh-TW" dirty="0" smtClean="0"/>
                  <a:t>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maximal connected subgraph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491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157" name="Group 4"/>
          <p:cNvGrpSpPr>
            <a:grpSpLocks noChangeAspect="1"/>
          </p:cNvGrpSpPr>
          <p:nvPr/>
        </p:nvGrpSpPr>
        <p:grpSpPr bwMode="auto">
          <a:xfrm>
            <a:off x="6848475" y="1219200"/>
            <a:ext cx="3081338" cy="1830388"/>
            <a:chOff x="2855" y="994"/>
            <a:chExt cx="2425" cy="1440"/>
          </a:xfrm>
        </p:grpSpPr>
        <p:sp>
          <p:nvSpPr>
            <p:cNvPr id="49170" name="Oval 5"/>
            <p:cNvSpPr>
              <a:spLocks noChangeAspect="1" noChangeArrowheads="1"/>
            </p:cNvSpPr>
            <p:nvPr/>
          </p:nvSpPr>
          <p:spPr bwMode="auto">
            <a:xfrm>
              <a:off x="4007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71" name="Oval 6"/>
            <p:cNvSpPr>
              <a:spLocks noChangeAspect="1" noChangeArrowheads="1"/>
            </p:cNvSpPr>
            <p:nvPr/>
          </p:nvSpPr>
          <p:spPr bwMode="auto">
            <a:xfrm>
              <a:off x="2855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72" name="Oval 7"/>
            <p:cNvSpPr>
              <a:spLocks noChangeAspect="1" noChangeArrowheads="1"/>
            </p:cNvSpPr>
            <p:nvPr/>
          </p:nvSpPr>
          <p:spPr bwMode="auto">
            <a:xfrm>
              <a:off x="3431" y="99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73" name="Oval 8"/>
            <p:cNvSpPr>
              <a:spLocks noChangeAspect="1" noChangeArrowheads="1"/>
            </p:cNvSpPr>
            <p:nvPr/>
          </p:nvSpPr>
          <p:spPr bwMode="auto">
            <a:xfrm>
              <a:off x="3431" y="214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9174" name="AutoShape 9"/>
            <p:cNvCxnSpPr>
              <a:cxnSpLocks noChangeAspect="1" noChangeShapeType="1"/>
              <a:stCxn id="49172" idx="3"/>
              <a:endCxn id="49171" idx="7"/>
            </p:cNvCxnSpPr>
            <p:nvPr/>
          </p:nvCxnSpPr>
          <p:spPr bwMode="auto">
            <a:xfrm flipH="1">
              <a:off x="3100" y="1245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5" name="AutoShape 10"/>
            <p:cNvCxnSpPr>
              <a:cxnSpLocks noChangeAspect="1" noChangeShapeType="1"/>
              <a:stCxn id="49173" idx="1"/>
              <a:endCxn id="49171" idx="5"/>
            </p:cNvCxnSpPr>
            <p:nvPr/>
          </p:nvCxnSpPr>
          <p:spPr bwMode="auto">
            <a:xfrm flipH="1" flipV="1">
              <a:off x="3100" y="1821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6" name="AutoShape 11"/>
            <p:cNvCxnSpPr>
              <a:cxnSpLocks noChangeAspect="1" noChangeShapeType="1"/>
              <a:stCxn id="49173" idx="7"/>
              <a:endCxn id="49170" idx="3"/>
            </p:cNvCxnSpPr>
            <p:nvPr/>
          </p:nvCxnSpPr>
          <p:spPr bwMode="auto">
            <a:xfrm flipV="1">
              <a:off x="3676" y="1821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7" name="AutoShape 12"/>
            <p:cNvCxnSpPr>
              <a:cxnSpLocks noChangeAspect="1" noChangeShapeType="1"/>
              <a:stCxn id="49172" idx="5"/>
              <a:endCxn id="49170" idx="1"/>
            </p:cNvCxnSpPr>
            <p:nvPr/>
          </p:nvCxnSpPr>
          <p:spPr bwMode="auto">
            <a:xfrm>
              <a:off x="3676" y="1245"/>
              <a:ext cx="373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8" name="AutoShape 13"/>
            <p:cNvCxnSpPr>
              <a:cxnSpLocks noChangeAspect="1" noChangeShapeType="1"/>
              <a:stCxn id="49172" idx="4"/>
              <a:endCxn id="49173" idx="0"/>
            </p:cNvCxnSpPr>
            <p:nvPr/>
          </p:nvCxnSpPr>
          <p:spPr bwMode="auto">
            <a:xfrm>
              <a:off x="3574" y="1287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9" name="Oval 14"/>
            <p:cNvSpPr>
              <a:spLocks noChangeAspect="1" noChangeArrowheads="1"/>
            </p:cNvSpPr>
            <p:nvPr/>
          </p:nvSpPr>
          <p:spPr bwMode="auto">
            <a:xfrm>
              <a:off x="4992" y="157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9180" name="AutoShape 15"/>
            <p:cNvCxnSpPr>
              <a:cxnSpLocks noChangeAspect="1" noChangeShapeType="1"/>
              <a:stCxn id="49170" idx="6"/>
              <a:endCxn id="49179" idx="2"/>
            </p:cNvCxnSpPr>
            <p:nvPr/>
          </p:nvCxnSpPr>
          <p:spPr bwMode="auto">
            <a:xfrm>
              <a:off x="4300" y="1713"/>
              <a:ext cx="68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58" name="Text Box 16"/>
          <p:cNvSpPr txBox="1">
            <a:spLocks noChangeArrowheads="1"/>
          </p:cNvSpPr>
          <p:nvPr/>
        </p:nvSpPr>
        <p:spPr bwMode="auto">
          <a:xfrm>
            <a:off x="6959600" y="3048001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Connected graph</a:t>
            </a:r>
          </a:p>
        </p:txBody>
      </p:sp>
      <p:grpSp>
        <p:nvGrpSpPr>
          <p:cNvPr id="49159" name="Group 17"/>
          <p:cNvGrpSpPr>
            <a:grpSpLocks/>
          </p:cNvGrpSpPr>
          <p:nvPr/>
        </p:nvGrpSpPr>
        <p:grpSpPr bwMode="auto">
          <a:xfrm>
            <a:off x="6848475" y="3651250"/>
            <a:ext cx="3081338" cy="1830388"/>
            <a:chOff x="3353" y="2543"/>
            <a:chExt cx="1941" cy="1153"/>
          </a:xfrm>
        </p:grpSpPr>
        <p:sp>
          <p:nvSpPr>
            <p:cNvPr id="49161" name="Oval 18"/>
            <p:cNvSpPr>
              <a:spLocks noChangeAspect="1" noChangeArrowheads="1"/>
            </p:cNvSpPr>
            <p:nvPr/>
          </p:nvSpPr>
          <p:spPr bwMode="auto">
            <a:xfrm>
              <a:off x="4275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62" name="Oval 19"/>
            <p:cNvSpPr>
              <a:spLocks noChangeAspect="1" noChangeArrowheads="1"/>
            </p:cNvSpPr>
            <p:nvPr/>
          </p:nvSpPr>
          <p:spPr bwMode="auto">
            <a:xfrm>
              <a:off x="3353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63" name="Oval 20"/>
            <p:cNvSpPr>
              <a:spLocks noChangeAspect="1" noChangeArrowheads="1"/>
            </p:cNvSpPr>
            <p:nvPr/>
          </p:nvSpPr>
          <p:spPr bwMode="auto">
            <a:xfrm>
              <a:off x="3814" y="254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49164" name="Oval 21"/>
            <p:cNvSpPr>
              <a:spLocks noChangeAspect="1" noChangeArrowheads="1"/>
            </p:cNvSpPr>
            <p:nvPr/>
          </p:nvSpPr>
          <p:spPr bwMode="auto">
            <a:xfrm>
              <a:off x="3814" y="346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9165" name="AutoShape 22"/>
            <p:cNvCxnSpPr>
              <a:cxnSpLocks noChangeAspect="1" noChangeShapeType="1"/>
              <a:stCxn id="49163" idx="3"/>
              <a:endCxn id="49162" idx="7"/>
            </p:cNvCxnSpPr>
            <p:nvPr/>
          </p:nvCxnSpPr>
          <p:spPr bwMode="auto">
            <a:xfrm flipH="1">
              <a:off x="3549" y="2744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6" name="AutoShape 23"/>
            <p:cNvCxnSpPr>
              <a:cxnSpLocks noChangeAspect="1" noChangeShapeType="1"/>
              <a:stCxn id="49164" idx="1"/>
              <a:endCxn id="49162" idx="5"/>
            </p:cNvCxnSpPr>
            <p:nvPr/>
          </p:nvCxnSpPr>
          <p:spPr bwMode="auto">
            <a:xfrm flipH="1" flipV="1">
              <a:off x="3549" y="3205"/>
              <a:ext cx="299" cy="28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7" name="AutoShape 24"/>
            <p:cNvCxnSpPr>
              <a:cxnSpLocks noChangeAspect="1" noChangeShapeType="1"/>
              <a:stCxn id="49163" idx="4"/>
              <a:endCxn id="49164" idx="0"/>
            </p:cNvCxnSpPr>
            <p:nvPr/>
          </p:nvCxnSpPr>
          <p:spPr bwMode="auto">
            <a:xfrm>
              <a:off x="3928" y="2778"/>
              <a:ext cx="0" cy="6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8" name="Oval 25"/>
            <p:cNvSpPr>
              <a:spLocks noChangeAspect="1" noChangeArrowheads="1"/>
            </p:cNvSpPr>
            <p:nvPr/>
          </p:nvSpPr>
          <p:spPr bwMode="auto">
            <a:xfrm>
              <a:off x="5063" y="300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49169" name="AutoShape 26"/>
            <p:cNvCxnSpPr>
              <a:cxnSpLocks noChangeAspect="1" noChangeShapeType="1"/>
              <a:stCxn id="49161" idx="6"/>
              <a:endCxn id="49168" idx="2"/>
            </p:cNvCxnSpPr>
            <p:nvPr/>
          </p:nvCxnSpPr>
          <p:spPr bwMode="auto">
            <a:xfrm>
              <a:off x="4510" y="3119"/>
              <a:ext cx="5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0" name="Text Box 27"/>
          <p:cNvSpPr txBox="1">
            <a:spLocks noChangeArrowheads="1"/>
          </p:cNvSpPr>
          <p:nvPr/>
        </p:nvSpPr>
        <p:spPr bwMode="auto">
          <a:xfrm>
            <a:off x="6565900" y="5481638"/>
            <a:ext cx="3644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Non connected graph with two connected components</a:t>
            </a:r>
          </a:p>
        </p:txBody>
      </p:sp>
    </p:spTree>
    <p:extLst>
      <p:ext uri="{BB962C8B-B14F-4D97-AF65-F5344CB8AC3E}">
        <p14:creationId xmlns:p14="http://schemas.microsoft.com/office/powerpoint/2010/main" val="24291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Trees and Forests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(free) tree </a:t>
                </a:r>
                <a:r>
                  <a:rPr lang="en-US" altLang="zh-TW" dirty="0" smtClean="0"/>
                  <a:t>is an undirected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has no cycles</a:t>
                </a:r>
              </a:p>
              <a:p>
                <a:pPr lvl="1"/>
                <a:r>
                  <a:rPr lang="en-US" altLang="zh-TW" dirty="0" smtClean="0"/>
                  <a:t>This definition of tree is different from the one of a rooted tree</a:t>
                </a:r>
              </a:p>
              <a:p>
                <a:r>
                  <a:rPr lang="en-US" altLang="zh-TW" dirty="0" smtClean="0"/>
                  <a:t>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forest</a:t>
                </a:r>
                <a:r>
                  <a:rPr lang="en-US" altLang="zh-TW" dirty="0" smtClean="0"/>
                  <a:t> is an undirected graph without cycles</a:t>
                </a:r>
              </a:p>
              <a:p>
                <a:r>
                  <a:rPr lang="en-US" altLang="zh-TW" dirty="0" smtClean="0"/>
                  <a:t>The connected components of a forest are trees</a:t>
                </a:r>
              </a:p>
            </p:txBody>
          </p:sp>
        </mc:Choice>
        <mc:Fallback xmlns="">
          <p:sp>
            <p:nvSpPr>
              <p:cNvPr id="5017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2582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6953250" y="3117851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Tree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565900" y="5699126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Forest</a:t>
            </a:r>
          </a:p>
        </p:txBody>
      </p:sp>
      <p:sp>
        <p:nvSpPr>
          <p:cNvPr id="50183" name="Oval 6"/>
          <p:cNvSpPr>
            <a:spLocks noChangeAspect="1" noChangeArrowheads="1"/>
          </p:cNvSpPr>
          <p:nvPr/>
        </p:nvSpPr>
        <p:spPr bwMode="auto">
          <a:xfrm>
            <a:off x="9093201" y="1951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4" name="Oval 7"/>
          <p:cNvSpPr>
            <a:spLocks noChangeAspect="1" noChangeArrowheads="1"/>
          </p:cNvSpPr>
          <p:nvPr/>
        </p:nvSpPr>
        <p:spPr bwMode="auto">
          <a:xfrm>
            <a:off x="8183563" y="19526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5" name="Oval 8"/>
          <p:cNvSpPr>
            <a:spLocks noChangeAspect="1" noChangeArrowheads="1"/>
          </p:cNvSpPr>
          <p:nvPr/>
        </p:nvSpPr>
        <p:spPr bwMode="auto">
          <a:xfrm>
            <a:off x="7304088" y="19462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sp>
        <p:nvSpPr>
          <p:cNvPr id="50186" name="Oval 9"/>
          <p:cNvSpPr>
            <a:spLocks noChangeAspect="1" noChangeArrowheads="1"/>
          </p:cNvSpPr>
          <p:nvPr/>
        </p:nvSpPr>
        <p:spPr bwMode="auto">
          <a:xfrm>
            <a:off x="8188326" y="268287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87" name="AutoShape 10"/>
          <p:cNvCxnSpPr>
            <a:cxnSpLocks noChangeAspect="1" noChangeShapeType="1"/>
            <a:stCxn id="50185" idx="6"/>
            <a:endCxn id="50184" idx="2"/>
          </p:cNvCxnSpPr>
          <p:nvPr/>
        </p:nvCxnSpPr>
        <p:spPr bwMode="auto">
          <a:xfrm>
            <a:off x="7678738" y="2128838"/>
            <a:ext cx="49371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1"/>
          <p:cNvCxnSpPr>
            <a:cxnSpLocks noChangeAspect="1" noChangeShapeType="1"/>
            <a:stCxn id="50186" idx="0"/>
            <a:endCxn id="50184" idx="4"/>
          </p:cNvCxnSpPr>
          <p:nvPr/>
        </p:nvCxnSpPr>
        <p:spPr bwMode="auto">
          <a:xfrm flipH="1" flipV="1">
            <a:off x="8366126" y="2327275"/>
            <a:ext cx="4763" cy="344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Oval 12"/>
          <p:cNvSpPr>
            <a:spLocks noChangeAspect="1" noChangeArrowheads="1"/>
          </p:cNvSpPr>
          <p:nvPr/>
        </p:nvSpPr>
        <p:spPr bwMode="auto">
          <a:xfrm>
            <a:off x="9093201" y="2681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400" b="0">
              <a:ea typeface="新細明體" charset="-120"/>
            </a:endParaRPr>
          </a:p>
        </p:txBody>
      </p:sp>
      <p:cxnSp>
        <p:nvCxnSpPr>
          <p:cNvPr id="50190" name="AutoShape 13"/>
          <p:cNvCxnSpPr>
            <a:cxnSpLocks noChangeAspect="1" noChangeShapeType="1"/>
            <a:stCxn id="50183" idx="2"/>
            <a:endCxn id="50184" idx="6"/>
          </p:cNvCxnSpPr>
          <p:nvPr/>
        </p:nvCxnSpPr>
        <p:spPr bwMode="auto">
          <a:xfrm flipH="1">
            <a:off x="8558214" y="2133600"/>
            <a:ext cx="52387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4"/>
          <p:cNvCxnSpPr>
            <a:cxnSpLocks noChangeAspect="1" noChangeShapeType="1"/>
            <a:stCxn id="50186" idx="6"/>
            <a:endCxn id="50189" idx="2"/>
          </p:cNvCxnSpPr>
          <p:nvPr/>
        </p:nvCxnSpPr>
        <p:spPr bwMode="auto">
          <a:xfrm flipV="1">
            <a:off x="8562976" y="2863850"/>
            <a:ext cx="519113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192" name="Group 15"/>
          <p:cNvGrpSpPr>
            <a:grpSpLocks/>
          </p:cNvGrpSpPr>
          <p:nvPr/>
        </p:nvGrpSpPr>
        <p:grpSpPr bwMode="auto">
          <a:xfrm>
            <a:off x="6553200" y="4368800"/>
            <a:ext cx="3657600" cy="1098550"/>
            <a:chOff x="3168" y="2752"/>
            <a:chExt cx="2304" cy="692"/>
          </a:xfrm>
        </p:grpSpPr>
        <p:sp>
          <p:nvSpPr>
            <p:cNvPr id="50193" name="Oval 16"/>
            <p:cNvSpPr>
              <a:spLocks noChangeAspect="1" noChangeArrowheads="1"/>
            </p:cNvSpPr>
            <p:nvPr/>
          </p:nvSpPr>
          <p:spPr bwMode="auto">
            <a:xfrm>
              <a:off x="3168" y="298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grpSp>
          <p:nvGrpSpPr>
            <p:cNvPr id="50194" name="Group 17"/>
            <p:cNvGrpSpPr>
              <a:grpSpLocks/>
            </p:cNvGrpSpPr>
            <p:nvPr/>
          </p:nvGrpSpPr>
          <p:grpSpPr bwMode="auto">
            <a:xfrm>
              <a:off x="3691" y="2752"/>
              <a:ext cx="685" cy="692"/>
              <a:chOff x="3722" y="2755"/>
              <a:chExt cx="685" cy="692"/>
            </a:xfrm>
          </p:grpSpPr>
          <p:sp>
            <p:nvSpPr>
              <p:cNvPr id="50203" name="Oval 18"/>
              <p:cNvSpPr>
                <a:spLocks noChangeAspect="1" noChangeArrowheads="1"/>
              </p:cNvSpPr>
              <p:nvPr/>
            </p:nvSpPr>
            <p:spPr bwMode="auto">
              <a:xfrm>
                <a:off x="4176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4" name="Oval 19"/>
              <p:cNvSpPr>
                <a:spLocks noChangeAspect="1" noChangeArrowheads="1"/>
              </p:cNvSpPr>
              <p:nvPr/>
            </p:nvSpPr>
            <p:spPr bwMode="auto">
              <a:xfrm>
                <a:off x="3722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205" name="Oval 20"/>
              <p:cNvSpPr>
                <a:spLocks noChangeAspect="1" noChangeArrowheads="1"/>
              </p:cNvSpPr>
              <p:nvPr/>
            </p:nvSpPr>
            <p:spPr bwMode="auto">
              <a:xfrm>
                <a:off x="3725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6" name="AutoShape 21"/>
              <p:cNvCxnSpPr>
                <a:cxnSpLocks noChangeAspect="1" noChangeShapeType="1"/>
                <a:stCxn id="50205" idx="0"/>
                <a:endCxn id="50204" idx="4"/>
              </p:cNvCxnSpPr>
              <p:nvPr/>
            </p:nvCxnSpPr>
            <p:spPr bwMode="auto">
              <a:xfrm flipH="1" flipV="1">
                <a:off x="3837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0207" name="Oval 22"/>
              <p:cNvSpPr>
                <a:spLocks noChangeAspect="1" noChangeArrowheads="1"/>
              </p:cNvSpPr>
              <p:nvPr/>
            </p:nvSpPr>
            <p:spPr bwMode="auto">
              <a:xfrm>
                <a:off x="4176" y="321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8" name="AutoShape 23"/>
              <p:cNvCxnSpPr>
                <a:cxnSpLocks noChangeAspect="1" noChangeShapeType="1"/>
                <a:stCxn id="50203" idx="2"/>
                <a:endCxn id="50204" idx="6"/>
              </p:cNvCxnSpPr>
              <p:nvPr/>
            </p:nvCxnSpPr>
            <p:spPr bwMode="auto">
              <a:xfrm flipH="1">
                <a:off x="3958" y="2870"/>
                <a:ext cx="211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9" name="AutoShape 24"/>
              <p:cNvCxnSpPr>
                <a:cxnSpLocks noChangeAspect="1" noChangeShapeType="1"/>
                <a:stCxn id="50205" idx="6"/>
                <a:endCxn id="50207" idx="2"/>
              </p:cNvCxnSpPr>
              <p:nvPr/>
            </p:nvCxnSpPr>
            <p:spPr bwMode="auto">
              <a:xfrm flipV="1">
                <a:off x="3961" y="3330"/>
                <a:ext cx="208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95" name="Group 25"/>
            <p:cNvGrpSpPr>
              <a:grpSpLocks/>
            </p:cNvGrpSpPr>
            <p:nvPr/>
          </p:nvGrpSpPr>
          <p:grpSpPr bwMode="auto">
            <a:xfrm flipH="1">
              <a:off x="4668" y="2752"/>
              <a:ext cx="804" cy="692"/>
              <a:chOff x="4668" y="2755"/>
              <a:chExt cx="804" cy="692"/>
            </a:xfrm>
          </p:grpSpPr>
          <p:sp>
            <p:nvSpPr>
              <p:cNvPr id="50196" name="Oval 26"/>
              <p:cNvSpPr>
                <a:spLocks noChangeAspect="1" noChangeArrowheads="1"/>
              </p:cNvSpPr>
              <p:nvPr/>
            </p:nvSpPr>
            <p:spPr bwMode="auto">
              <a:xfrm>
                <a:off x="5241" y="2755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7" name="Oval 27"/>
              <p:cNvSpPr>
                <a:spLocks noChangeAspect="1" noChangeArrowheads="1"/>
              </p:cNvSpPr>
              <p:nvPr/>
            </p:nvSpPr>
            <p:spPr bwMode="auto">
              <a:xfrm>
                <a:off x="4668" y="275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8" name="Oval 28"/>
              <p:cNvSpPr>
                <a:spLocks noChangeAspect="1" noChangeArrowheads="1"/>
              </p:cNvSpPr>
              <p:nvPr/>
            </p:nvSpPr>
            <p:spPr bwMode="auto">
              <a:xfrm>
                <a:off x="4671" y="321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sp>
            <p:nvSpPr>
              <p:cNvPr id="50199" name="Oval 29"/>
              <p:cNvSpPr>
                <a:spLocks noChangeAspect="1" noChangeArrowheads="1"/>
              </p:cNvSpPr>
              <p:nvPr/>
            </p:nvSpPr>
            <p:spPr bwMode="auto">
              <a:xfrm>
                <a:off x="4956" y="3024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TW" altLang="en-US" sz="2400" b="0">
                  <a:ea typeface="新細明體" charset="-120"/>
                </a:endParaRPr>
              </a:p>
            </p:txBody>
          </p:sp>
          <p:cxnSp>
            <p:nvCxnSpPr>
              <p:cNvPr id="50200" name="AutoShape 30"/>
              <p:cNvCxnSpPr>
                <a:cxnSpLocks noChangeAspect="1" noChangeShapeType="1"/>
                <a:stCxn id="50199" idx="1"/>
                <a:endCxn id="50197" idx="5"/>
              </p:cNvCxnSpPr>
              <p:nvPr/>
            </p:nvCxnSpPr>
            <p:spPr bwMode="auto">
              <a:xfrm flipH="1" flipV="1">
                <a:off x="4865" y="2959"/>
                <a:ext cx="124" cy="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1" name="AutoShape 31"/>
              <p:cNvCxnSpPr>
                <a:cxnSpLocks noChangeAspect="1" noChangeShapeType="1"/>
                <a:stCxn id="50198" idx="0"/>
                <a:endCxn id="50197" idx="4"/>
              </p:cNvCxnSpPr>
              <p:nvPr/>
            </p:nvCxnSpPr>
            <p:spPr bwMode="auto">
              <a:xfrm flipH="1" flipV="1">
                <a:off x="4783" y="2992"/>
                <a:ext cx="3" cy="21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202" name="AutoShape 32"/>
              <p:cNvCxnSpPr>
                <a:cxnSpLocks noChangeAspect="1" noChangeShapeType="1"/>
                <a:stCxn id="50196" idx="2"/>
                <a:endCxn id="50197" idx="6"/>
              </p:cNvCxnSpPr>
              <p:nvPr/>
            </p:nvCxnSpPr>
            <p:spPr bwMode="auto">
              <a:xfrm flipH="1">
                <a:off x="4904" y="2870"/>
                <a:ext cx="330" cy="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8340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Spanning Trees and Forests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chemeClr val="accent1"/>
                </a:solidFill>
              </a:rPr>
              <a:t>spanning tree </a:t>
            </a:r>
            <a:r>
              <a:rPr lang="en-US" altLang="zh-TW" dirty="0" smtClean="0"/>
              <a:t>of a connected graph is a spanning subgraph that is a tree</a:t>
            </a:r>
          </a:p>
          <a:p>
            <a:r>
              <a:rPr lang="en-US" altLang="zh-TW" dirty="0" smtClean="0"/>
              <a:t>A spanning tree is not unique unless the graph is a tree</a:t>
            </a:r>
          </a:p>
          <a:p>
            <a:r>
              <a:rPr lang="en-US" altLang="zh-TW" dirty="0" smtClean="0"/>
              <a:t>Spanning trees have applications to the design of communication networks</a:t>
            </a:r>
          </a:p>
          <a:p>
            <a:r>
              <a:rPr lang="en-US" altLang="zh-TW" dirty="0" smtClean="0"/>
              <a:t>A spanning forest of a graph is a spanning subgraph that is a forest</a:t>
            </a:r>
            <a:endParaRPr lang="en-US" altLang="zh-TW" dirty="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959600" y="3355976"/>
            <a:ext cx="2857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Graph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65900" y="5937251"/>
            <a:ext cx="36449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Spanning tree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48476" y="1457326"/>
            <a:ext cx="3081338" cy="1830388"/>
            <a:chOff x="6848476" y="1457326"/>
            <a:chExt cx="3081338" cy="1830388"/>
          </a:xfrm>
        </p:grpSpPr>
        <p:sp>
          <p:nvSpPr>
            <p:cNvPr id="51207" name="Oval 6"/>
            <p:cNvSpPr>
              <a:spLocks noChangeAspect="1" noChangeArrowheads="1"/>
            </p:cNvSpPr>
            <p:nvPr/>
          </p:nvSpPr>
          <p:spPr bwMode="auto">
            <a:xfrm>
              <a:off x="831215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8" name="Oval 7"/>
            <p:cNvSpPr>
              <a:spLocks noChangeAspect="1" noChangeArrowheads="1"/>
            </p:cNvSpPr>
            <p:nvPr/>
          </p:nvSpPr>
          <p:spPr bwMode="auto">
            <a:xfrm>
              <a:off x="6848476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09" name="Oval 8"/>
            <p:cNvSpPr>
              <a:spLocks noChangeAspect="1" noChangeArrowheads="1"/>
            </p:cNvSpPr>
            <p:nvPr/>
          </p:nvSpPr>
          <p:spPr bwMode="auto">
            <a:xfrm>
              <a:off x="7580313" y="14573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10" name="Oval 9"/>
            <p:cNvSpPr>
              <a:spLocks noChangeAspect="1" noChangeArrowheads="1"/>
            </p:cNvSpPr>
            <p:nvPr/>
          </p:nvSpPr>
          <p:spPr bwMode="auto">
            <a:xfrm>
              <a:off x="7580313" y="292100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1" name="AutoShape 10"/>
            <p:cNvCxnSpPr>
              <a:cxnSpLocks noChangeAspect="1" noChangeShapeType="1"/>
              <a:stCxn id="51209" idx="3"/>
              <a:endCxn id="51208" idx="7"/>
            </p:cNvCxnSpPr>
            <p:nvPr/>
          </p:nvCxnSpPr>
          <p:spPr bwMode="auto">
            <a:xfrm flipH="1">
              <a:off x="7159626" y="1776414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2" name="AutoShape 11"/>
            <p:cNvCxnSpPr>
              <a:cxnSpLocks noChangeAspect="1" noChangeShapeType="1"/>
              <a:stCxn id="51210" idx="1"/>
              <a:endCxn id="51208" idx="5"/>
            </p:cNvCxnSpPr>
            <p:nvPr/>
          </p:nvCxnSpPr>
          <p:spPr bwMode="auto">
            <a:xfrm flipH="1" flipV="1">
              <a:off x="7159626" y="2508250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3" name="AutoShape 12"/>
            <p:cNvCxnSpPr>
              <a:cxnSpLocks noChangeAspect="1" noChangeShapeType="1"/>
              <a:stCxn id="51210" idx="7"/>
              <a:endCxn id="51207" idx="3"/>
            </p:cNvCxnSpPr>
            <p:nvPr/>
          </p:nvCxnSpPr>
          <p:spPr bwMode="auto">
            <a:xfrm flipV="1">
              <a:off x="7891463" y="2508250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4" name="AutoShape 13"/>
            <p:cNvCxnSpPr>
              <a:cxnSpLocks noChangeAspect="1" noChangeShapeType="1"/>
              <a:stCxn id="51209" idx="5"/>
              <a:endCxn id="51207" idx="1"/>
            </p:cNvCxnSpPr>
            <p:nvPr/>
          </p:nvCxnSpPr>
          <p:spPr bwMode="auto">
            <a:xfrm>
              <a:off x="7891463" y="1776414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5" name="AutoShape 14"/>
            <p:cNvCxnSpPr>
              <a:cxnSpLocks noChangeAspect="1" noChangeShapeType="1"/>
              <a:stCxn id="51209" idx="4"/>
              <a:endCxn id="51210" idx="0"/>
            </p:cNvCxnSpPr>
            <p:nvPr/>
          </p:nvCxnSpPr>
          <p:spPr bwMode="auto">
            <a:xfrm>
              <a:off x="7761288" y="1830389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16" name="Oval 15"/>
            <p:cNvSpPr>
              <a:spLocks noChangeAspect="1" noChangeArrowheads="1"/>
            </p:cNvSpPr>
            <p:nvPr/>
          </p:nvSpPr>
          <p:spPr bwMode="auto">
            <a:xfrm>
              <a:off x="9563101" y="218916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17" name="AutoShape 16"/>
            <p:cNvCxnSpPr>
              <a:cxnSpLocks noChangeAspect="1" noChangeShapeType="1"/>
              <a:stCxn id="51207" idx="6"/>
              <a:endCxn id="51216" idx="2"/>
            </p:cNvCxnSpPr>
            <p:nvPr/>
          </p:nvCxnSpPr>
          <p:spPr bwMode="auto">
            <a:xfrm>
              <a:off x="8685213" y="2371725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8" name="AutoShape 17"/>
            <p:cNvCxnSpPr>
              <a:cxnSpLocks noChangeAspect="1" noChangeShapeType="1"/>
              <a:stCxn id="51210" idx="6"/>
              <a:endCxn id="51216" idx="3"/>
            </p:cNvCxnSpPr>
            <p:nvPr/>
          </p:nvCxnSpPr>
          <p:spPr bwMode="auto">
            <a:xfrm flipV="1">
              <a:off x="7954964" y="2511425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9" name="AutoShape 18"/>
            <p:cNvCxnSpPr>
              <a:cxnSpLocks noChangeAspect="1" noChangeShapeType="1"/>
              <a:stCxn id="51216" idx="1"/>
              <a:endCxn id="51209" idx="6"/>
            </p:cNvCxnSpPr>
            <p:nvPr/>
          </p:nvCxnSpPr>
          <p:spPr bwMode="auto">
            <a:xfrm flipH="1" flipV="1">
              <a:off x="7954964" y="1639889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46888" y="4038601"/>
            <a:ext cx="3081337" cy="1830388"/>
            <a:chOff x="6846888" y="4038601"/>
            <a:chExt cx="3081337" cy="1830388"/>
          </a:xfrm>
        </p:grpSpPr>
        <p:sp>
          <p:nvSpPr>
            <p:cNvPr id="51220" name="Oval 19"/>
            <p:cNvSpPr>
              <a:spLocks noChangeAspect="1" noChangeArrowheads="1"/>
            </p:cNvSpPr>
            <p:nvPr/>
          </p:nvSpPr>
          <p:spPr bwMode="auto">
            <a:xfrm>
              <a:off x="8310563" y="477043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1" name="Oval 20"/>
            <p:cNvSpPr>
              <a:spLocks noChangeAspect="1" noChangeArrowheads="1"/>
            </p:cNvSpPr>
            <p:nvPr/>
          </p:nvSpPr>
          <p:spPr bwMode="auto">
            <a:xfrm>
              <a:off x="6846888" y="477043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2" name="Oval 21"/>
            <p:cNvSpPr>
              <a:spLocks noChangeAspect="1" noChangeArrowheads="1"/>
            </p:cNvSpPr>
            <p:nvPr/>
          </p:nvSpPr>
          <p:spPr bwMode="auto">
            <a:xfrm>
              <a:off x="7578726" y="40386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sp>
          <p:nvSpPr>
            <p:cNvPr id="51223" name="Oval 22"/>
            <p:cNvSpPr>
              <a:spLocks noChangeAspect="1" noChangeArrowheads="1"/>
            </p:cNvSpPr>
            <p:nvPr/>
          </p:nvSpPr>
          <p:spPr bwMode="auto">
            <a:xfrm>
              <a:off x="7578726" y="550227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24" name="AutoShape 23"/>
            <p:cNvCxnSpPr>
              <a:cxnSpLocks noChangeAspect="1" noChangeShapeType="1"/>
              <a:stCxn id="51222" idx="3"/>
              <a:endCxn id="51221" idx="7"/>
            </p:cNvCxnSpPr>
            <p:nvPr/>
          </p:nvCxnSpPr>
          <p:spPr bwMode="auto">
            <a:xfrm flipH="1">
              <a:off x="7158038" y="435768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5" name="AutoShape 24"/>
            <p:cNvCxnSpPr>
              <a:cxnSpLocks noChangeAspect="1" noChangeShapeType="1"/>
              <a:stCxn id="51223" idx="1"/>
              <a:endCxn id="51221" idx="5"/>
            </p:cNvCxnSpPr>
            <p:nvPr/>
          </p:nvCxnSpPr>
          <p:spPr bwMode="auto">
            <a:xfrm flipH="1" flipV="1">
              <a:off x="7158038" y="5089525"/>
              <a:ext cx="474662" cy="458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6" name="AutoShape 25"/>
            <p:cNvCxnSpPr>
              <a:cxnSpLocks noChangeAspect="1" noChangeShapeType="1"/>
              <a:stCxn id="51223" idx="7"/>
              <a:endCxn id="51220" idx="3"/>
            </p:cNvCxnSpPr>
            <p:nvPr/>
          </p:nvCxnSpPr>
          <p:spPr bwMode="auto">
            <a:xfrm flipV="1">
              <a:off x="7889876" y="5089525"/>
              <a:ext cx="474663" cy="458788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7" name="AutoShape 26"/>
            <p:cNvCxnSpPr>
              <a:cxnSpLocks noChangeAspect="1" noChangeShapeType="1"/>
              <a:stCxn id="51222" idx="5"/>
              <a:endCxn id="51220" idx="1"/>
            </p:cNvCxnSpPr>
            <p:nvPr/>
          </p:nvCxnSpPr>
          <p:spPr bwMode="auto">
            <a:xfrm>
              <a:off x="7889876" y="435768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8" name="AutoShape 27"/>
            <p:cNvCxnSpPr>
              <a:cxnSpLocks noChangeAspect="1" noChangeShapeType="1"/>
              <a:stCxn id="51222" idx="4"/>
              <a:endCxn id="51223" idx="0"/>
            </p:cNvCxnSpPr>
            <p:nvPr/>
          </p:nvCxnSpPr>
          <p:spPr bwMode="auto">
            <a:xfrm>
              <a:off x="7759700" y="4411664"/>
              <a:ext cx="0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9" name="Oval 28"/>
            <p:cNvSpPr>
              <a:spLocks noChangeAspect="1" noChangeArrowheads="1"/>
            </p:cNvSpPr>
            <p:nvPr/>
          </p:nvSpPr>
          <p:spPr bwMode="auto">
            <a:xfrm>
              <a:off x="9561513" y="477043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2400" b="0">
                <a:ea typeface="新細明體" charset="-120"/>
              </a:endParaRPr>
            </a:p>
          </p:txBody>
        </p:sp>
        <p:cxnSp>
          <p:nvCxnSpPr>
            <p:cNvPr id="51230" name="AutoShape 29"/>
            <p:cNvCxnSpPr>
              <a:cxnSpLocks noChangeAspect="1" noChangeShapeType="1"/>
              <a:stCxn id="51220" idx="6"/>
              <a:endCxn id="51229" idx="2"/>
            </p:cNvCxnSpPr>
            <p:nvPr/>
          </p:nvCxnSpPr>
          <p:spPr bwMode="auto">
            <a:xfrm>
              <a:off x="8683625" y="4953000"/>
              <a:ext cx="869950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1" name="AutoShape 30"/>
            <p:cNvCxnSpPr>
              <a:cxnSpLocks noChangeAspect="1" noChangeShapeType="1"/>
              <a:stCxn id="51223" idx="6"/>
              <a:endCxn id="51229" idx="3"/>
            </p:cNvCxnSpPr>
            <p:nvPr/>
          </p:nvCxnSpPr>
          <p:spPr bwMode="auto">
            <a:xfrm flipV="1">
              <a:off x="7953376" y="50927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2" name="AutoShape 31"/>
            <p:cNvCxnSpPr>
              <a:cxnSpLocks noChangeAspect="1" noChangeShapeType="1"/>
              <a:stCxn id="51229" idx="1"/>
              <a:endCxn id="51222" idx="6"/>
            </p:cNvCxnSpPr>
            <p:nvPr/>
          </p:nvCxnSpPr>
          <p:spPr bwMode="auto">
            <a:xfrm flipH="1" flipV="1">
              <a:off x="7953376" y="422116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6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Graph ADT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51255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Vertices and edges are positions and store elements</a:t>
                </a:r>
              </a:p>
              <a:p>
                <a:r>
                  <a:rPr lang="en-US" altLang="zh-TW" dirty="0" smtClean="0"/>
                  <a:t>Vertex ADT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operator</m:t>
                    </m:r>
                    <m:r>
                      <a:rPr lang="en-US" altLang="zh-TW" i="0" dirty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isAdjacentTo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Edge ADT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operator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endVertices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opposite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isAdjacentTo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isIncidentOn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isDirected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origin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dest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522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512558"/>
              </a:xfrm>
              <a:blipFill rotWithShape="0">
                <a:blip r:embed="rId2"/>
                <a:stretch>
                  <a:fillRect l="-875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Graph ADT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edges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insertVertex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insertEdge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insertDirectedEdge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eraseVertex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eraseEdge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Many more generic/accessor methods</a:t>
                </a:r>
              </a:p>
              <a:p>
                <a:r>
                  <a:rPr lang="en-US" altLang="zh-TW" dirty="0" smtClean="0"/>
                  <a:t>Lists of entities provide iterators</a:t>
                </a:r>
              </a:p>
            </p:txBody>
          </p:sp>
        </mc:Choice>
        <mc:Fallback xmlns="">
          <p:sp>
            <p:nvSpPr>
              <p:cNvPr id="52228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876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7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incidentEdges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adjacentVertices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degree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𝑚𝑖𝑎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endVertices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opposite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𝑑𝑓𝑤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𝑑𝑓𝑤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isAdjacentTo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𝑠𝑓𝑜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</a:pPr>
                <a:endParaRPr lang="en-US" altLang="zh-TW" sz="1800" dirty="0">
                  <a:solidFill>
                    <a:schemeClr val="tx2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5325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625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insertVertex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𝑖𝑎h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insertEdge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𝑚𝑖𝑎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𝑝𝑣𝑑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1200)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eraseVertex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:r>
                  <a:rPr lang="en-US" altLang="zh-TW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  <a:ea typeface="新細明體" charset="-120"/>
                      </a:rPr>
                      <m:t>eraseEdge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𝑑𝑓𝑤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𝑜𝑟𝑑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:r>
                  <a:rPr lang="en-US" altLang="zh-TW" sz="1800" dirty="0" smtClean="0">
                    <a:solidFill>
                      <a:schemeClr val="tx2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isDirected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:r>
                  <a:rPr lang="en-US" altLang="zh-TW" sz="1800" dirty="0" smtClean="0">
                    <a:solidFill>
                      <a:schemeClr val="tx2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origin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:r>
                  <a:rPr lang="en-US" altLang="zh-TW" sz="1800" dirty="0" smtClean="0">
                    <a:solidFill>
                      <a:schemeClr val="tx2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𝑑𝑓𝑤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𝑙𝑔𝑎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dest</m:t>
                    </m:r>
                    <m:r>
                      <a:rPr lang="en-US" altLang="zh-TW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()</m:t>
                    </m:r>
                  </m:oMath>
                </a14:m>
                <a:endParaRPr lang="en-US" altLang="zh-TW" sz="1800" dirty="0">
                  <a:ea typeface="新細明體" charset="-120"/>
                </a:endParaRPr>
              </a:p>
              <a:p>
                <a:pPr marL="342900" indent="-342900">
                  <a:lnSpc>
                    <a:spcPct val="80000"/>
                  </a:lnSpc>
                  <a:buFont typeface="Arial" panose="020B0604020202020204" pitchFamily="34" charset="0"/>
                  <a:buAutoNum type="arabicPeriod" startAt="7"/>
                </a:pPr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53252" name="Rectangle 3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13603"/>
                <a:ext cx="4875211" cy="3541714"/>
              </a:xfrm>
              <a:blipFill rotWithShape="0">
                <a:blip r:embed="rId4"/>
                <a:stretch>
                  <a:fillRect l="-1627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53254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53255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53256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3257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3258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53259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53260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53261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53262" name="AutoShape 12"/>
            <p:cNvCxnSpPr>
              <a:cxnSpLocks noChangeShapeType="1"/>
              <a:stCxn id="53258" idx="6"/>
              <a:endCxn id="53254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3" name="AutoShape 13"/>
            <p:cNvCxnSpPr>
              <a:cxnSpLocks noChangeShapeType="1"/>
              <a:stCxn id="53257" idx="0"/>
              <a:endCxn id="53254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4" name="AutoShape 14"/>
            <p:cNvCxnSpPr>
              <a:cxnSpLocks noChangeShapeType="1"/>
              <a:stCxn id="53257" idx="7"/>
              <a:endCxn id="53260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5" name="AutoShape 15"/>
            <p:cNvCxnSpPr>
              <a:cxnSpLocks noChangeShapeType="1"/>
              <a:stCxn id="53260" idx="0"/>
              <a:endCxn id="53255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6" name="AutoShape 16"/>
            <p:cNvCxnSpPr>
              <a:cxnSpLocks noChangeShapeType="1"/>
              <a:stCxn id="53254" idx="6"/>
              <a:endCxn id="53255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AutoShape 17"/>
            <p:cNvCxnSpPr>
              <a:cxnSpLocks noChangeShapeType="1"/>
              <a:stCxn id="53261" idx="6"/>
              <a:endCxn id="53259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8" name="AutoShape 18"/>
            <p:cNvCxnSpPr>
              <a:cxnSpLocks noChangeShapeType="1"/>
              <a:stCxn id="53258" idx="4"/>
              <a:endCxn id="53259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9" name="AutoShape 19"/>
            <p:cNvCxnSpPr>
              <a:cxnSpLocks noChangeShapeType="1"/>
              <a:stCxn id="53260" idx="4"/>
              <a:endCxn id="53256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0" name="AutoShape 20"/>
            <p:cNvCxnSpPr>
              <a:cxnSpLocks noChangeShapeType="1"/>
              <a:endCxn id="53257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1" name="AutoShape 21"/>
            <p:cNvCxnSpPr>
              <a:cxnSpLocks noChangeShapeType="1"/>
              <a:stCxn id="53259" idx="6"/>
              <a:endCxn id="53257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72" name="AutoShape 22"/>
            <p:cNvCxnSpPr>
              <a:cxnSpLocks noChangeShapeType="1"/>
              <a:stCxn id="53259" idx="7"/>
              <a:endCxn id="53254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3274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327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327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5327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53278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327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328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53281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5328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5328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A graph is a pair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ea typeface="新細明體" charset="-120"/>
                  </a:rPr>
                  <a:t>, where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set of nodes, called </a:t>
                </a:r>
                <a:r>
                  <a:rPr lang="en-US" altLang="zh-TW" sz="1800" dirty="0" smtClean="0">
                    <a:solidFill>
                      <a:schemeClr val="accent1"/>
                    </a:solidFill>
                    <a:ea typeface="新細明體" charset="-120"/>
                  </a:rPr>
                  <a:t>vertices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TW" sz="1800" dirty="0" smtClean="0">
                    <a:ea typeface="新細明體" charset="-120"/>
                  </a:rPr>
                  <a:t> is a collection of pairs of vertices, called </a:t>
                </a:r>
                <a:r>
                  <a:rPr lang="en-US" altLang="zh-TW" sz="1800" dirty="0" smtClean="0">
                    <a:solidFill>
                      <a:schemeClr val="accent1"/>
                    </a:solidFill>
                    <a:ea typeface="新細明體" charset="-120"/>
                  </a:rPr>
                  <a:t>edges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Vertices and edges can store arbitrary elements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Example: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 vertex represents an airport and stores the three-letter airport code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1800" dirty="0" smtClean="0">
                    <a:ea typeface="新細明體" charset="-120"/>
                  </a:rPr>
                  <a:t>An edge represents a flight route between two airports and stores the mileage of the route</a:t>
                </a:r>
                <a:endParaRPr lang="en-US" altLang="zh-TW" sz="1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27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62" t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349498" y="4330469"/>
            <a:ext cx="7489825" cy="2384424"/>
            <a:chOff x="2286001" y="3940176"/>
            <a:chExt cx="7489825" cy="2384424"/>
          </a:xfrm>
        </p:grpSpPr>
        <p:sp>
          <p:nvSpPr>
            <p:cNvPr id="32773" name="Oval 12"/>
            <p:cNvSpPr>
              <a:spLocks noChangeArrowheads="1"/>
            </p:cNvSpPr>
            <p:nvPr/>
          </p:nvSpPr>
          <p:spPr bwMode="auto">
            <a:xfrm>
              <a:off x="6324601" y="4114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32774" name="Oval 99"/>
            <p:cNvSpPr>
              <a:spLocks noChangeArrowheads="1"/>
            </p:cNvSpPr>
            <p:nvPr/>
          </p:nvSpPr>
          <p:spPr bwMode="auto">
            <a:xfrm>
              <a:off x="8839201" y="3959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32775" name="Oval 100"/>
            <p:cNvSpPr>
              <a:spLocks noChangeArrowheads="1"/>
            </p:cNvSpPr>
            <p:nvPr/>
          </p:nvSpPr>
          <p:spPr bwMode="auto">
            <a:xfrm>
              <a:off x="8588376" y="5867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32776" name="Oval 101"/>
            <p:cNvSpPr>
              <a:spLocks noChangeArrowheads="1"/>
            </p:cNvSpPr>
            <p:nvPr/>
          </p:nvSpPr>
          <p:spPr bwMode="auto">
            <a:xfrm>
              <a:off x="6035676" y="56292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32777" name="Oval 102"/>
            <p:cNvSpPr>
              <a:spLocks noChangeArrowheads="1"/>
            </p:cNvSpPr>
            <p:nvPr/>
          </p:nvSpPr>
          <p:spPr bwMode="auto">
            <a:xfrm>
              <a:off x="4114801" y="4343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32778" name="Oval 103"/>
            <p:cNvSpPr>
              <a:spLocks noChangeArrowheads="1"/>
            </p:cNvSpPr>
            <p:nvPr/>
          </p:nvSpPr>
          <p:spPr bwMode="auto">
            <a:xfrm>
              <a:off x="4267201" y="5486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32779" name="Oval 104"/>
            <p:cNvSpPr>
              <a:spLocks noChangeArrowheads="1"/>
            </p:cNvSpPr>
            <p:nvPr/>
          </p:nvSpPr>
          <p:spPr bwMode="auto">
            <a:xfrm>
              <a:off x="7902576" y="47244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32780" name="Oval 105"/>
            <p:cNvSpPr>
              <a:spLocks noChangeArrowheads="1"/>
            </p:cNvSpPr>
            <p:nvPr/>
          </p:nvSpPr>
          <p:spPr bwMode="auto">
            <a:xfrm>
              <a:off x="2286001" y="52578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32781" name="AutoShape 106"/>
            <p:cNvCxnSpPr>
              <a:cxnSpLocks noChangeShapeType="1"/>
              <a:stCxn id="32777" idx="6"/>
              <a:endCxn id="32773" idx="2"/>
            </p:cNvCxnSpPr>
            <p:nvPr/>
          </p:nvCxnSpPr>
          <p:spPr bwMode="auto">
            <a:xfrm flipV="1">
              <a:off x="5060951" y="4343400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07"/>
            <p:cNvCxnSpPr>
              <a:cxnSpLocks noChangeShapeType="1"/>
              <a:stCxn id="32776" idx="0"/>
              <a:endCxn id="32773" idx="4"/>
            </p:cNvCxnSpPr>
            <p:nvPr/>
          </p:nvCxnSpPr>
          <p:spPr bwMode="auto">
            <a:xfrm flipV="1">
              <a:off x="6503989" y="45815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08"/>
            <p:cNvCxnSpPr>
              <a:cxnSpLocks noChangeShapeType="1"/>
              <a:stCxn id="32776" idx="7"/>
              <a:endCxn id="32779" idx="3"/>
            </p:cNvCxnSpPr>
            <p:nvPr/>
          </p:nvCxnSpPr>
          <p:spPr bwMode="auto">
            <a:xfrm flipV="1">
              <a:off x="6835776" y="51244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09"/>
            <p:cNvCxnSpPr>
              <a:cxnSpLocks noChangeShapeType="1"/>
              <a:stCxn id="32779" idx="0"/>
              <a:endCxn id="32774" idx="3"/>
            </p:cNvCxnSpPr>
            <p:nvPr/>
          </p:nvCxnSpPr>
          <p:spPr bwMode="auto">
            <a:xfrm flipV="1">
              <a:off x="8370889" y="43592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10"/>
            <p:cNvCxnSpPr>
              <a:cxnSpLocks noChangeShapeType="1"/>
              <a:stCxn id="32773" idx="6"/>
              <a:endCxn id="32774" idx="2"/>
            </p:cNvCxnSpPr>
            <p:nvPr/>
          </p:nvCxnSpPr>
          <p:spPr bwMode="auto">
            <a:xfrm flipV="1">
              <a:off x="7270751" y="41878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AutoShape 111"/>
            <p:cNvCxnSpPr>
              <a:cxnSpLocks noChangeShapeType="1"/>
              <a:stCxn id="32780" idx="6"/>
              <a:endCxn id="32778" idx="2"/>
            </p:cNvCxnSpPr>
            <p:nvPr/>
          </p:nvCxnSpPr>
          <p:spPr bwMode="auto">
            <a:xfrm>
              <a:off x="3232151" y="5486400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12"/>
            <p:cNvCxnSpPr>
              <a:cxnSpLocks noChangeShapeType="1"/>
              <a:stCxn id="32777" idx="4"/>
              <a:endCxn id="32778" idx="0"/>
            </p:cNvCxnSpPr>
            <p:nvPr/>
          </p:nvCxnSpPr>
          <p:spPr bwMode="auto">
            <a:xfrm>
              <a:off x="4583113" y="4810125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113"/>
            <p:cNvCxnSpPr>
              <a:cxnSpLocks noChangeShapeType="1"/>
              <a:stCxn id="32779" idx="4"/>
              <a:endCxn id="32775" idx="0"/>
            </p:cNvCxnSpPr>
            <p:nvPr/>
          </p:nvCxnSpPr>
          <p:spPr bwMode="auto">
            <a:xfrm>
              <a:off x="8370888" y="51911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AutoShape 114"/>
            <p:cNvCxnSpPr>
              <a:cxnSpLocks noChangeShapeType="1"/>
              <a:endCxn id="32776" idx="6"/>
            </p:cNvCxnSpPr>
            <p:nvPr/>
          </p:nvCxnSpPr>
          <p:spPr bwMode="auto">
            <a:xfrm flipH="1" flipV="1">
              <a:off x="6981826" y="58578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AutoShape 115"/>
            <p:cNvCxnSpPr>
              <a:cxnSpLocks noChangeShapeType="1"/>
              <a:stCxn id="32778" idx="6"/>
              <a:endCxn id="32776" idx="2"/>
            </p:cNvCxnSpPr>
            <p:nvPr/>
          </p:nvCxnSpPr>
          <p:spPr bwMode="auto">
            <a:xfrm>
              <a:off x="5213350" y="571500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116"/>
            <p:cNvCxnSpPr>
              <a:cxnSpLocks noChangeShapeType="1"/>
              <a:stCxn id="32778" idx="7"/>
              <a:endCxn id="32773" idx="3"/>
            </p:cNvCxnSpPr>
            <p:nvPr/>
          </p:nvCxnSpPr>
          <p:spPr bwMode="auto">
            <a:xfrm flipV="1">
              <a:off x="5067301" y="4514850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2" name="Text Box 118"/>
            <p:cNvSpPr txBox="1">
              <a:spLocks noChangeArrowheads="1"/>
            </p:cNvSpPr>
            <p:nvPr/>
          </p:nvSpPr>
          <p:spPr bwMode="auto">
            <a:xfrm rot="-347285">
              <a:off x="7605714" y="394017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32793" name="Text Box 119"/>
            <p:cNvSpPr txBox="1">
              <a:spLocks noChangeArrowheads="1"/>
            </p:cNvSpPr>
            <p:nvPr/>
          </p:nvSpPr>
          <p:spPr bwMode="auto">
            <a:xfrm rot="-4662247">
              <a:off x="6284119" y="4672807"/>
              <a:ext cx="5984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32794" name="Text Box 120"/>
            <p:cNvSpPr txBox="1">
              <a:spLocks noChangeArrowheads="1"/>
            </p:cNvSpPr>
            <p:nvPr/>
          </p:nvSpPr>
          <p:spPr bwMode="auto">
            <a:xfrm rot="-1544869">
              <a:off x="6959600" y="50895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32795" name="Text Box 121"/>
            <p:cNvSpPr txBox="1">
              <a:spLocks noChangeArrowheads="1"/>
            </p:cNvSpPr>
            <p:nvPr/>
          </p:nvSpPr>
          <p:spPr bwMode="auto">
            <a:xfrm rot="-2136302">
              <a:off x="5146675" y="48514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32796" name="Text Box 122"/>
            <p:cNvSpPr txBox="1">
              <a:spLocks noChangeArrowheads="1"/>
            </p:cNvSpPr>
            <p:nvPr/>
          </p:nvSpPr>
          <p:spPr bwMode="auto">
            <a:xfrm rot="-689345">
              <a:off x="5257800" y="4114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32797" name="Text Box 123"/>
            <p:cNvSpPr txBox="1">
              <a:spLocks noChangeArrowheads="1"/>
            </p:cNvSpPr>
            <p:nvPr/>
          </p:nvSpPr>
          <p:spPr bwMode="auto">
            <a:xfrm rot="2626382">
              <a:off x="8555038" y="53181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32798" name="Text Box 124"/>
            <p:cNvSpPr txBox="1">
              <a:spLocks noChangeArrowheads="1"/>
            </p:cNvSpPr>
            <p:nvPr/>
          </p:nvSpPr>
          <p:spPr bwMode="auto">
            <a:xfrm rot="565849">
              <a:off x="7499350" y="5622926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32799" name="Text Box 125"/>
            <p:cNvSpPr txBox="1">
              <a:spLocks noChangeArrowheads="1"/>
            </p:cNvSpPr>
            <p:nvPr/>
          </p:nvSpPr>
          <p:spPr bwMode="auto">
            <a:xfrm rot="695916">
              <a:off x="5299075" y="544195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32800" name="Text Box 126"/>
            <p:cNvSpPr txBox="1">
              <a:spLocks noChangeArrowheads="1"/>
            </p:cNvSpPr>
            <p:nvPr/>
          </p:nvSpPr>
          <p:spPr bwMode="auto">
            <a:xfrm rot="4665015">
              <a:off x="4518820" y="4979195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32801" name="Text Box 127"/>
            <p:cNvSpPr txBox="1">
              <a:spLocks noChangeArrowheads="1"/>
            </p:cNvSpPr>
            <p:nvPr/>
          </p:nvSpPr>
          <p:spPr bwMode="auto">
            <a:xfrm rot="832501">
              <a:off x="3451225" y="5257801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32802" name="Text Box 128"/>
            <p:cNvSpPr txBox="1">
              <a:spLocks noChangeArrowheads="1"/>
            </p:cNvSpPr>
            <p:nvPr/>
          </p:nvSpPr>
          <p:spPr bwMode="auto">
            <a:xfrm rot="-1891667">
              <a:off x="8307389" y="4251326"/>
              <a:ext cx="598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5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Edge List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An edge list can be stored in a sequence, a vector, a list or a dictionary such as a hash table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97637" y="4116388"/>
            <a:ext cx="3740150" cy="2384424"/>
            <a:chOff x="6819901" y="3635376"/>
            <a:chExt cx="3740150" cy="2384424"/>
          </a:xfrm>
        </p:grpSpPr>
        <p:sp>
          <p:nvSpPr>
            <p:cNvPr id="55301" name="Oval 4"/>
            <p:cNvSpPr>
              <a:spLocks noChangeArrowheads="1"/>
            </p:cNvSpPr>
            <p:nvPr/>
          </p:nvSpPr>
          <p:spPr bwMode="auto">
            <a:xfrm>
              <a:off x="7108826" y="3810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55302" name="Oval 5"/>
            <p:cNvSpPr>
              <a:spLocks noChangeArrowheads="1"/>
            </p:cNvSpPr>
            <p:nvPr/>
          </p:nvSpPr>
          <p:spPr bwMode="auto">
            <a:xfrm>
              <a:off x="9623426" y="36544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55303" name="Oval 6"/>
            <p:cNvSpPr>
              <a:spLocks noChangeArrowheads="1"/>
            </p:cNvSpPr>
            <p:nvPr/>
          </p:nvSpPr>
          <p:spPr bwMode="auto">
            <a:xfrm>
              <a:off x="9372601" y="5562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55304" name="Oval 7"/>
            <p:cNvSpPr>
              <a:spLocks noChangeArrowheads="1"/>
            </p:cNvSpPr>
            <p:nvPr/>
          </p:nvSpPr>
          <p:spPr bwMode="auto">
            <a:xfrm>
              <a:off x="6819901" y="53244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55305" name="Oval 8"/>
            <p:cNvSpPr>
              <a:spLocks noChangeArrowheads="1"/>
            </p:cNvSpPr>
            <p:nvPr/>
          </p:nvSpPr>
          <p:spPr bwMode="auto">
            <a:xfrm>
              <a:off x="8686801" y="4419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55306" name="AutoShape 9"/>
            <p:cNvCxnSpPr>
              <a:cxnSpLocks noChangeShapeType="1"/>
              <a:stCxn id="55304" idx="0"/>
              <a:endCxn id="55301" idx="4"/>
            </p:cNvCxnSpPr>
            <p:nvPr/>
          </p:nvCxnSpPr>
          <p:spPr bwMode="auto">
            <a:xfrm flipV="1">
              <a:off x="7288214" y="427672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7" name="AutoShape 10"/>
            <p:cNvCxnSpPr>
              <a:cxnSpLocks noChangeShapeType="1"/>
              <a:stCxn id="55304" idx="7"/>
              <a:endCxn id="55305" idx="3"/>
            </p:cNvCxnSpPr>
            <p:nvPr/>
          </p:nvCxnSpPr>
          <p:spPr bwMode="auto">
            <a:xfrm flipV="1">
              <a:off x="7620001" y="4819651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8" name="AutoShape 11"/>
            <p:cNvCxnSpPr>
              <a:cxnSpLocks noChangeShapeType="1"/>
              <a:stCxn id="55305" idx="0"/>
              <a:endCxn id="55302" idx="3"/>
            </p:cNvCxnSpPr>
            <p:nvPr/>
          </p:nvCxnSpPr>
          <p:spPr bwMode="auto">
            <a:xfrm flipV="1">
              <a:off x="9155114" y="4054475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AutoShape 12"/>
            <p:cNvCxnSpPr>
              <a:cxnSpLocks noChangeShapeType="1"/>
              <a:stCxn id="55301" idx="6"/>
              <a:endCxn id="55302" idx="2"/>
            </p:cNvCxnSpPr>
            <p:nvPr/>
          </p:nvCxnSpPr>
          <p:spPr bwMode="auto">
            <a:xfrm flipV="1">
              <a:off x="8054976" y="3883026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AutoShape 13"/>
            <p:cNvCxnSpPr>
              <a:cxnSpLocks noChangeShapeType="1"/>
              <a:stCxn id="55305" idx="4"/>
              <a:endCxn id="55303" idx="0"/>
            </p:cNvCxnSpPr>
            <p:nvPr/>
          </p:nvCxnSpPr>
          <p:spPr bwMode="auto">
            <a:xfrm>
              <a:off x="9155113" y="4886325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AutoShape 14"/>
            <p:cNvCxnSpPr>
              <a:cxnSpLocks noChangeShapeType="1"/>
              <a:endCxn id="55304" idx="6"/>
            </p:cNvCxnSpPr>
            <p:nvPr/>
          </p:nvCxnSpPr>
          <p:spPr bwMode="auto">
            <a:xfrm flipH="1" flipV="1">
              <a:off x="7766051" y="55530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2" name="Text Box 15"/>
            <p:cNvSpPr txBox="1">
              <a:spLocks noChangeArrowheads="1"/>
            </p:cNvSpPr>
            <p:nvPr/>
          </p:nvSpPr>
          <p:spPr bwMode="auto">
            <a:xfrm rot="-347285">
              <a:off x="8389939" y="363537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55313" name="Text Box 16"/>
            <p:cNvSpPr txBox="1">
              <a:spLocks noChangeArrowheads="1"/>
            </p:cNvSpPr>
            <p:nvPr/>
          </p:nvSpPr>
          <p:spPr bwMode="auto">
            <a:xfrm rot="-4662247">
              <a:off x="7066757" y="4364832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55314" name="Text Box 17"/>
            <p:cNvSpPr txBox="1">
              <a:spLocks noChangeArrowheads="1"/>
            </p:cNvSpPr>
            <p:nvPr/>
          </p:nvSpPr>
          <p:spPr bwMode="auto">
            <a:xfrm rot="-1544869">
              <a:off x="7743825" y="47847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55315" name="Text Box 18"/>
            <p:cNvSpPr txBox="1">
              <a:spLocks noChangeArrowheads="1"/>
            </p:cNvSpPr>
            <p:nvPr/>
          </p:nvSpPr>
          <p:spPr bwMode="auto">
            <a:xfrm rot="2626382">
              <a:off x="9339264" y="5013326"/>
              <a:ext cx="7381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55316" name="Text Box 19"/>
            <p:cNvSpPr txBox="1">
              <a:spLocks noChangeArrowheads="1"/>
            </p:cNvSpPr>
            <p:nvPr/>
          </p:nvSpPr>
          <p:spPr bwMode="auto">
            <a:xfrm rot="565849">
              <a:off x="8283575" y="5318126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55317" name="Text Box 20"/>
            <p:cNvSpPr txBox="1">
              <a:spLocks noChangeArrowheads="1"/>
            </p:cNvSpPr>
            <p:nvPr/>
          </p:nvSpPr>
          <p:spPr bwMode="auto">
            <a:xfrm rot="-1891667">
              <a:off x="9091614" y="3944938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40824" y="1862141"/>
            <a:ext cx="2606674" cy="4751387"/>
            <a:chOff x="2392364" y="1557338"/>
            <a:chExt cx="2606674" cy="4751387"/>
          </a:xfrm>
        </p:grpSpPr>
        <p:cxnSp>
          <p:nvCxnSpPr>
            <p:cNvPr id="55318" name="AutoShape 22"/>
            <p:cNvCxnSpPr>
              <a:cxnSpLocks noChangeShapeType="1"/>
              <a:stCxn id="55319" idx="2"/>
              <a:endCxn id="55329" idx="0"/>
            </p:cNvCxnSpPr>
            <p:nvPr/>
          </p:nvCxnSpPr>
          <p:spPr bwMode="auto">
            <a:xfrm>
              <a:off x="3352800" y="2551114"/>
              <a:ext cx="0" cy="3290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9" name="AutoShape 23"/>
            <p:cNvSpPr>
              <a:spLocks noChangeArrowheads="1"/>
            </p:cNvSpPr>
            <p:nvPr/>
          </p:nvSpPr>
          <p:spPr bwMode="auto">
            <a:xfrm>
              <a:off x="2392364" y="2084388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(ORD, PVD)</a:t>
              </a:r>
            </a:p>
          </p:txBody>
        </p:sp>
        <p:sp>
          <p:nvSpPr>
            <p:cNvPr id="55320" name="AutoShape 24"/>
            <p:cNvSpPr>
              <a:spLocks noChangeArrowheads="1"/>
            </p:cNvSpPr>
            <p:nvPr/>
          </p:nvSpPr>
          <p:spPr bwMode="auto">
            <a:xfrm>
              <a:off x="2392364" y="2827338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(ORD, DFW)</a:t>
              </a:r>
            </a:p>
          </p:txBody>
        </p:sp>
        <p:sp>
          <p:nvSpPr>
            <p:cNvPr id="55321" name="AutoShape 25"/>
            <p:cNvSpPr>
              <a:spLocks noChangeArrowheads="1"/>
            </p:cNvSpPr>
            <p:nvPr/>
          </p:nvSpPr>
          <p:spPr bwMode="auto">
            <a:xfrm>
              <a:off x="2392364" y="3570288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(LGA, PVD)</a:t>
              </a:r>
            </a:p>
          </p:txBody>
        </p:sp>
        <p:sp>
          <p:nvSpPr>
            <p:cNvPr id="55322" name="AutoShape 26"/>
            <p:cNvSpPr>
              <a:spLocks noChangeArrowheads="1"/>
            </p:cNvSpPr>
            <p:nvPr/>
          </p:nvSpPr>
          <p:spPr bwMode="auto">
            <a:xfrm>
              <a:off x="2392364" y="4313238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(LGA, MIA)</a:t>
              </a:r>
            </a:p>
          </p:txBody>
        </p:sp>
        <p:sp>
          <p:nvSpPr>
            <p:cNvPr id="55323" name="AutoShape 27"/>
            <p:cNvSpPr>
              <a:spLocks noChangeArrowheads="1"/>
            </p:cNvSpPr>
            <p:nvPr/>
          </p:nvSpPr>
          <p:spPr bwMode="auto">
            <a:xfrm>
              <a:off x="2392364" y="5056188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(DFW, LGA)</a:t>
              </a:r>
            </a:p>
          </p:txBody>
        </p:sp>
        <p:sp>
          <p:nvSpPr>
            <p:cNvPr id="55324" name="AutoShape 30"/>
            <p:cNvSpPr>
              <a:spLocks noChangeArrowheads="1"/>
            </p:cNvSpPr>
            <p:nvPr/>
          </p:nvSpPr>
          <p:spPr bwMode="auto">
            <a:xfrm>
              <a:off x="4313238" y="208438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latin typeface="Times New Roman" panose="02020603050405020304" pitchFamily="18" charset="0"/>
                  <a:ea typeface="新細明體" charset="-120"/>
                </a:rPr>
                <a:t>849</a:t>
              </a:r>
              <a:endParaRPr lang="en-US" altLang="zh-TW" sz="24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25" name="AutoShape 31"/>
            <p:cNvSpPr>
              <a:spLocks noChangeArrowheads="1"/>
            </p:cNvSpPr>
            <p:nvPr/>
          </p:nvSpPr>
          <p:spPr bwMode="auto">
            <a:xfrm>
              <a:off x="4313238" y="282733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latin typeface="Times New Roman" panose="02020603050405020304" pitchFamily="18" charset="0"/>
                  <a:ea typeface="新細明體" charset="-120"/>
                </a:rPr>
                <a:t>802</a:t>
              </a:r>
              <a:endParaRPr lang="en-US" altLang="zh-TW" sz="2400" i="1" dirty="0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26" name="AutoShape 32"/>
            <p:cNvSpPr>
              <a:spLocks noChangeArrowheads="1"/>
            </p:cNvSpPr>
            <p:nvPr/>
          </p:nvSpPr>
          <p:spPr bwMode="auto">
            <a:xfrm>
              <a:off x="4313238" y="357028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latin typeface="Times New Roman" panose="02020603050405020304" pitchFamily="18" charset="0"/>
                  <a:ea typeface="新細明體" charset="-120"/>
                </a:rPr>
                <a:t>142</a:t>
              </a:r>
              <a:endParaRPr lang="en-US" altLang="zh-TW" sz="24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27" name="AutoShape 33"/>
            <p:cNvSpPr>
              <a:spLocks noChangeArrowheads="1"/>
            </p:cNvSpPr>
            <p:nvPr/>
          </p:nvSpPr>
          <p:spPr bwMode="auto">
            <a:xfrm>
              <a:off x="4313238" y="431323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latin typeface="Times New Roman" panose="02020603050405020304" pitchFamily="18" charset="0"/>
                  <a:ea typeface="新細明體" charset="-120"/>
                </a:rPr>
                <a:t>1099</a:t>
              </a:r>
              <a:endParaRPr lang="en-US" altLang="zh-TW" sz="24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28" name="AutoShape 34"/>
            <p:cNvSpPr>
              <a:spLocks noChangeArrowheads="1"/>
            </p:cNvSpPr>
            <p:nvPr/>
          </p:nvSpPr>
          <p:spPr bwMode="auto">
            <a:xfrm>
              <a:off x="4313238" y="5056188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latin typeface="Times New Roman" panose="02020603050405020304" pitchFamily="18" charset="0"/>
                  <a:ea typeface="新細明體" charset="-120"/>
                </a:rPr>
                <a:t>1387</a:t>
              </a:r>
              <a:endParaRPr lang="en-US" altLang="zh-TW" sz="24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29" name="AutoShape 35"/>
            <p:cNvSpPr>
              <a:spLocks noChangeArrowheads="1"/>
            </p:cNvSpPr>
            <p:nvPr/>
          </p:nvSpPr>
          <p:spPr bwMode="auto">
            <a:xfrm>
              <a:off x="2392364" y="5851525"/>
              <a:ext cx="1920875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(DFW, MIA)</a:t>
              </a:r>
            </a:p>
          </p:txBody>
        </p:sp>
        <p:sp>
          <p:nvSpPr>
            <p:cNvPr id="55330" name="AutoShape 36"/>
            <p:cNvSpPr>
              <a:spLocks noChangeArrowheads="1"/>
            </p:cNvSpPr>
            <p:nvPr/>
          </p:nvSpPr>
          <p:spPr bwMode="auto">
            <a:xfrm>
              <a:off x="4313238" y="5851525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latin typeface="Times New Roman" panose="02020603050405020304" pitchFamily="18" charset="0"/>
                  <a:ea typeface="新細明體" charset="-120"/>
                </a:rPr>
                <a:t>1120</a:t>
              </a:r>
              <a:endParaRPr lang="en-US" altLang="zh-TW" sz="24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5331" name="Text Box 37"/>
            <p:cNvSpPr txBox="1">
              <a:spLocks noChangeArrowheads="1"/>
            </p:cNvSpPr>
            <p:nvPr/>
          </p:nvSpPr>
          <p:spPr bwMode="auto">
            <a:xfrm>
              <a:off x="2608263" y="1557338"/>
              <a:ext cx="197485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b="0">
                  <a:ea typeface="新細明體" charset="-120"/>
                </a:rPr>
                <a:t>Edge List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05056" y="1862141"/>
            <a:ext cx="2160587" cy="3979862"/>
            <a:chOff x="4659314" y="1557338"/>
            <a:chExt cx="2160587" cy="3979862"/>
          </a:xfrm>
        </p:grpSpPr>
        <p:cxnSp>
          <p:nvCxnSpPr>
            <p:cNvPr id="55332" name="AutoShape 38"/>
            <p:cNvCxnSpPr>
              <a:cxnSpLocks noChangeShapeType="1"/>
            </p:cNvCxnSpPr>
            <p:nvPr/>
          </p:nvCxnSpPr>
          <p:spPr bwMode="auto">
            <a:xfrm>
              <a:off x="5664200" y="2574925"/>
              <a:ext cx="0" cy="2495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3" name="AutoShape 39"/>
            <p:cNvSpPr>
              <a:spLocks noChangeArrowheads="1"/>
            </p:cNvSpPr>
            <p:nvPr/>
          </p:nvSpPr>
          <p:spPr bwMode="auto">
            <a:xfrm>
              <a:off x="5303838" y="210820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55334" name="AutoShape 40"/>
            <p:cNvSpPr>
              <a:spLocks noChangeArrowheads="1"/>
            </p:cNvSpPr>
            <p:nvPr/>
          </p:nvSpPr>
          <p:spPr bwMode="auto">
            <a:xfrm>
              <a:off x="5303838" y="285115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55335" name="AutoShape 41"/>
            <p:cNvSpPr>
              <a:spLocks noChangeArrowheads="1"/>
            </p:cNvSpPr>
            <p:nvPr/>
          </p:nvSpPr>
          <p:spPr bwMode="auto">
            <a:xfrm>
              <a:off x="5303838" y="359410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55336" name="AutoShape 42"/>
            <p:cNvSpPr>
              <a:spLocks noChangeArrowheads="1"/>
            </p:cNvSpPr>
            <p:nvPr/>
          </p:nvSpPr>
          <p:spPr bwMode="auto">
            <a:xfrm>
              <a:off x="5303838" y="433705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55337" name="AutoShape 43"/>
            <p:cNvSpPr>
              <a:spLocks noChangeArrowheads="1"/>
            </p:cNvSpPr>
            <p:nvPr/>
          </p:nvSpPr>
          <p:spPr bwMode="auto">
            <a:xfrm>
              <a:off x="5303838" y="5080000"/>
              <a:ext cx="685800" cy="457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55338" name="Text Box 45"/>
            <p:cNvSpPr txBox="1">
              <a:spLocks noChangeArrowheads="1"/>
            </p:cNvSpPr>
            <p:nvPr/>
          </p:nvSpPr>
          <p:spPr bwMode="auto">
            <a:xfrm>
              <a:off x="4659314" y="1557338"/>
              <a:ext cx="21605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b="0">
                  <a:ea typeface="新細明體" charset="-120"/>
                </a:rPr>
                <a:t>Vertex Sequence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dirty="0" smtClean="0"/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Construct the edge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56696"/>
            <a:ext cx="5876925" cy="2862262"/>
            <a:chOff x="2346326" y="2960688"/>
            <a:chExt cx="5876925" cy="2862262"/>
          </a:xfrm>
        </p:grpSpPr>
        <p:sp>
          <p:nvSpPr>
            <p:cNvPr id="5632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u</a:t>
              </a:r>
            </a:p>
          </p:txBody>
        </p:sp>
        <p:sp>
          <p:nvSpPr>
            <p:cNvPr id="5632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5632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5632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5632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56330" name="AutoShape 9"/>
            <p:cNvCxnSpPr>
              <a:cxnSpLocks noChangeShapeType="1"/>
              <a:stCxn id="56328" idx="0"/>
              <a:endCxn id="5632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1" name="AutoShape 10"/>
            <p:cNvCxnSpPr>
              <a:cxnSpLocks noChangeShapeType="1"/>
              <a:stCxn id="56328" idx="7"/>
              <a:endCxn id="5632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2" name="AutoShape 11"/>
            <p:cNvCxnSpPr>
              <a:cxnSpLocks noChangeShapeType="1"/>
              <a:stCxn id="56329" idx="0"/>
              <a:endCxn id="5632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AutoShape 12"/>
            <p:cNvCxnSpPr>
              <a:cxnSpLocks noChangeShapeType="1"/>
              <a:stCxn id="56325" idx="6"/>
              <a:endCxn id="5632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AutoShape 14"/>
            <p:cNvCxnSpPr>
              <a:cxnSpLocks noChangeShapeType="1"/>
              <a:stCxn id="56327" idx="1"/>
              <a:endCxn id="5632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3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56336" name="AutoShape 14"/>
            <p:cNvCxnSpPr>
              <a:cxnSpLocks noChangeShapeType="1"/>
              <a:stCxn id="56325" idx="2"/>
              <a:endCxn id="56335" idx="6"/>
            </p:cNvCxnSpPr>
            <p:nvPr/>
          </p:nvCxnSpPr>
          <p:spPr bwMode="auto">
            <a:xfrm rot="10800000" flipV="1">
              <a:off x="3282950" y="3351213"/>
              <a:ext cx="808038" cy="627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884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071151797"/>
                  </p:ext>
                </p:extLst>
              </p:nvPr>
            </p:nvGraphicFramePr>
            <p:xfrm>
              <a:off x="1605324" y="2047145"/>
              <a:ext cx="5218103" cy="4365498"/>
            </p:xfrm>
            <a:graphic>
              <a:graphicData uri="http://schemas.openxmlformats.org/drawingml/2006/table">
                <a:tbl>
                  <a:tblPr/>
                  <a:tblGrid>
                    <a:gridCol w="3226320"/>
                    <a:gridCol w="199178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incidentEdges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eraseVertex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071151797"/>
                  </p:ext>
                </p:extLst>
              </p:nvPr>
            </p:nvGraphicFramePr>
            <p:xfrm>
              <a:off x="1605324" y="2047145"/>
              <a:ext cx="5218103" cy="4365498"/>
            </p:xfrm>
            <a:graphic>
              <a:graphicData uri="http://schemas.openxmlformats.org/drawingml/2006/table">
                <a:tbl>
                  <a:tblPr/>
                  <a:tblGrid>
                    <a:gridCol w="3226320"/>
                    <a:gridCol w="199178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976" r="-62642" b="-33452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18261" r="-62642" b="-32087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318261" r="-62642" b="-22087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91515" r="-62642" b="-5393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850000" r="-62642" b="-1710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7791803" y="2205038"/>
            <a:ext cx="4249739" cy="3384550"/>
            <a:chOff x="6448425" y="2205038"/>
            <a:chExt cx="4249739" cy="3384550"/>
          </a:xfrm>
        </p:grpSpPr>
        <p:cxnSp>
          <p:nvCxnSpPr>
            <p:cNvPr id="59425" name="AutoShape 51"/>
            <p:cNvCxnSpPr>
              <a:cxnSpLocks noChangeShapeType="1"/>
              <a:stCxn id="59426" idx="2"/>
              <a:endCxn id="59436" idx="0"/>
            </p:cNvCxnSpPr>
            <p:nvPr/>
          </p:nvCxnSpPr>
          <p:spPr bwMode="auto">
            <a:xfrm>
              <a:off x="7064375" y="3173413"/>
              <a:ext cx="0" cy="2112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6" name="AutoShape 52"/>
            <p:cNvSpPr>
              <a:spLocks noChangeArrowheads="1"/>
            </p:cNvSpPr>
            <p:nvPr/>
          </p:nvSpPr>
          <p:spPr bwMode="auto">
            <a:xfrm>
              <a:off x="6448425" y="28702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(ORD, PVD)</a:t>
              </a:r>
            </a:p>
          </p:txBody>
        </p:sp>
        <p:sp>
          <p:nvSpPr>
            <p:cNvPr id="59427" name="AutoShape 53"/>
            <p:cNvSpPr>
              <a:spLocks noChangeArrowheads="1"/>
            </p:cNvSpPr>
            <p:nvPr/>
          </p:nvSpPr>
          <p:spPr bwMode="auto">
            <a:xfrm>
              <a:off x="6448425" y="3348039"/>
              <a:ext cx="1231900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(ORD, DFW)</a:t>
              </a:r>
            </a:p>
          </p:txBody>
        </p:sp>
        <p:sp>
          <p:nvSpPr>
            <p:cNvPr id="59428" name="AutoShape 54"/>
            <p:cNvSpPr>
              <a:spLocks noChangeArrowheads="1"/>
            </p:cNvSpPr>
            <p:nvPr/>
          </p:nvSpPr>
          <p:spPr bwMode="auto">
            <a:xfrm>
              <a:off x="6448425" y="3825876"/>
              <a:ext cx="1231900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(LGA, PVD)</a:t>
              </a:r>
            </a:p>
          </p:txBody>
        </p:sp>
        <p:sp>
          <p:nvSpPr>
            <p:cNvPr id="59429" name="AutoShape 55"/>
            <p:cNvSpPr>
              <a:spLocks noChangeArrowheads="1"/>
            </p:cNvSpPr>
            <p:nvPr/>
          </p:nvSpPr>
          <p:spPr bwMode="auto">
            <a:xfrm>
              <a:off x="6448425" y="43053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(LGA, MIA)</a:t>
              </a:r>
            </a:p>
          </p:txBody>
        </p:sp>
        <p:sp>
          <p:nvSpPr>
            <p:cNvPr id="59430" name="AutoShape 56"/>
            <p:cNvSpPr>
              <a:spLocks noChangeArrowheads="1"/>
            </p:cNvSpPr>
            <p:nvPr/>
          </p:nvSpPr>
          <p:spPr bwMode="auto">
            <a:xfrm>
              <a:off x="6448425" y="4783139"/>
              <a:ext cx="1231900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(DFW, LGA)</a:t>
              </a:r>
            </a:p>
          </p:txBody>
        </p:sp>
        <p:sp>
          <p:nvSpPr>
            <p:cNvPr id="59431" name="AutoShape 57"/>
            <p:cNvSpPr>
              <a:spLocks noChangeArrowheads="1"/>
            </p:cNvSpPr>
            <p:nvPr/>
          </p:nvSpPr>
          <p:spPr bwMode="auto">
            <a:xfrm>
              <a:off x="7680326" y="28702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849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2" name="AutoShape 58"/>
            <p:cNvSpPr>
              <a:spLocks noChangeArrowheads="1"/>
            </p:cNvSpPr>
            <p:nvPr/>
          </p:nvSpPr>
          <p:spPr bwMode="auto">
            <a:xfrm>
              <a:off x="7680326" y="3348039"/>
              <a:ext cx="588963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802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3" name="AutoShape 59"/>
            <p:cNvSpPr>
              <a:spLocks noChangeArrowheads="1"/>
            </p:cNvSpPr>
            <p:nvPr/>
          </p:nvSpPr>
          <p:spPr bwMode="auto">
            <a:xfrm>
              <a:off x="7680326" y="3825876"/>
              <a:ext cx="588963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142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4" name="AutoShape 60"/>
            <p:cNvSpPr>
              <a:spLocks noChangeArrowheads="1"/>
            </p:cNvSpPr>
            <p:nvPr/>
          </p:nvSpPr>
          <p:spPr bwMode="auto">
            <a:xfrm>
              <a:off x="7680326" y="43053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1099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5" name="AutoShape 61"/>
            <p:cNvSpPr>
              <a:spLocks noChangeArrowheads="1"/>
            </p:cNvSpPr>
            <p:nvPr/>
          </p:nvSpPr>
          <p:spPr bwMode="auto">
            <a:xfrm>
              <a:off x="7680326" y="4783139"/>
              <a:ext cx="588963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1387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6" name="AutoShape 62"/>
            <p:cNvSpPr>
              <a:spLocks noChangeArrowheads="1"/>
            </p:cNvSpPr>
            <p:nvPr/>
          </p:nvSpPr>
          <p:spPr bwMode="auto">
            <a:xfrm>
              <a:off x="6448425" y="52959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(DFW, MIA)</a:t>
              </a:r>
            </a:p>
          </p:txBody>
        </p:sp>
        <p:sp>
          <p:nvSpPr>
            <p:cNvPr id="59437" name="AutoShape 63"/>
            <p:cNvSpPr>
              <a:spLocks noChangeArrowheads="1"/>
            </p:cNvSpPr>
            <p:nvPr/>
          </p:nvSpPr>
          <p:spPr bwMode="auto">
            <a:xfrm>
              <a:off x="7680326" y="52959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1120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8" name="Text Box 64"/>
            <p:cNvSpPr txBox="1">
              <a:spLocks noChangeArrowheads="1"/>
            </p:cNvSpPr>
            <p:nvPr/>
          </p:nvSpPr>
          <p:spPr bwMode="auto">
            <a:xfrm>
              <a:off x="6777038" y="2205038"/>
              <a:ext cx="1695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>
                  <a:ea typeface="新細明體" charset="-120"/>
                </a:rPr>
                <a:t>Edge List</a:t>
              </a:r>
            </a:p>
          </p:txBody>
        </p:sp>
        <p:cxnSp>
          <p:nvCxnSpPr>
            <p:cNvPr id="59439" name="AutoShape 65"/>
            <p:cNvCxnSpPr>
              <a:cxnSpLocks noChangeShapeType="1"/>
            </p:cNvCxnSpPr>
            <p:nvPr/>
          </p:nvCxnSpPr>
          <p:spPr bwMode="auto">
            <a:xfrm>
              <a:off x="9336088" y="3186113"/>
              <a:ext cx="0" cy="1606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40" name="AutoShape 66"/>
            <p:cNvSpPr>
              <a:spLocks noChangeArrowheads="1"/>
            </p:cNvSpPr>
            <p:nvPr/>
          </p:nvSpPr>
          <p:spPr bwMode="auto">
            <a:xfrm>
              <a:off x="9043989" y="288448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ORD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1" name="AutoShape 67"/>
            <p:cNvSpPr>
              <a:spLocks noChangeArrowheads="1"/>
            </p:cNvSpPr>
            <p:nvPr/>
          </p:nvSpPr>
          <p:spPr bwMode="auto">
            <a:xfrm>
              <a:off x="9043989" y="336391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LGA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2" name="AutoShape 68"/>
            <p:cNvSpPr>
              <a:spLocks noChangeArrowheads="1"/>
            </p:cNvSpPr>
            <p:nvPr/>
          </p:nvSpPr>
          <p:spPr bwMode="auto">
            <a:xfrm>
              <a:off x="9043989" y="3841750"/>
              <a:ext cx="587375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PVD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3" name="AutoShape 69"/>
            <p:cNvSpPr>
              <a:spLocks noChangeArrowheads="1"/>
            </p:cNvSpPr>
            <p:nvPr/>
          </p:nvSpPr>
          <p:spPr bwMode="auto">
            <a:xfrm>
              <a:off x="9043989" y="431958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DFW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4" name="AutoShape 70"/>
            <p:cNvSpPr>
              <a:spLocks noChangeArrowheads="1"/>
            </p:cNvSpPr>
            <p:nvPr/>
          </p:nvSpPr>
          <p:spPr bwMode="auto">
            <a:xfrm>
              <a:off x="9043989" y="479901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MIA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5" name="Text Box 71"/>
            <p:cNvSpPr txBox="1">
              <a:spLocks noChangeArrowheads="1"/>
            </p:cNvSpPr>
            <p:nvPr/>
          </p:nvSpPr>
          <p:spPr bwMode="auto">
            <a:xfrm>
              <a:off x="8707439" y="2228850"/>
              <a:ext cx="19256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>
                  <a:ea typeface="新細明體" charset="-120"/>
                </a:rPr>
                <a:t>Vertex Sequence</a:t>
              </a:r>
            </a:p>
          </p:txBody>
        </p:sp>
        <p:sp>
          <p:nvSpPr>
            <p:cNvPr id="59446" name="AutoShape 72"/>
            <p:cNvSpPr>
              <a:spLocks noChangeArrowheads="1"/>
            </p:cNvSpPr>
            <p:nvPr/>
          </p:nvSpPr>
          <p:spPr bwMode="auto">
            <a:xfrm>
              <a:off x="9631364" y="287813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7" name="AutoShape 73"/>
            <p:cNvSpPr>
              <a:spLocks noChangeArrowheads="1"/>
            </p:cNvSpPr>
            <p:nvPr/>
          </p:nvSpPr>
          <p:spPr bwMode="auto">
            <a:xfrm>
              <a:off x="9631364" y="335756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3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8" name="AutoShape 74"/>
            <p:cNvSpPr>
              <a:spLocks noChangeArrowheads="1"/>
            </p:cNvSpPr>
            <p:nvPr/>
          </p:nvSpPr>
          <p:spPr bwMode="auto">
            <a:xfrm>
              <a:off x="9631364" y="3835400"/>
              <a:ext cx="587375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9" name="AutoShape 75"/>
            <p:cNvSpPr>
              <a:spLocks noChangeArrowheads="1"/>
            </p:cNvSpPr>
            <p:nvPr/>
          </p:nvSpPr>
          <p:spPr bwMode="auto">
            <a:xfrm>
              <a:off x="9631364" y="431323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3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50" name="AutoShape 76"/>
            <p:cNvSpPr>
              <a:spLocks noChangeArrowheads="1"/>
            </p:cNvSpPr>
            <p:nvPr/>
          </p:nvSpPr>
          <p:spPr bwMode="auto">
            <a:xfrm>
              <a:off x="9631364" y="479266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51" name="AutoShape 77"/>
            <p:cNvSpPr>
              <a:spLocks noChangeArrowheads="1"/>
            </p:cNvSpPr>
            <p:nvPr/>
          </p:nvSpPr>
          <p:spPr bwMode="auto">
            <a:xfrm>
              <a:off x="8269288" y="28702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2" name="AutoShape 78"/>
            <p:cNvSpPr>
              <a:spLocks noChangeArrowheads="1"/>
            </p:cNvSpPr>
            <p:nvPr/>
          </p:nvSpPr>
          <p:spPr bwMode="auto">
            <a:xfrm>
              <a:off x="8269288" y="3348039"/>
              <a:ext cx="588962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3" name="AutoShape 79"/>
            <p:cNvSpPr>
              <a:spLocks noChangeArrowheads="1"/>
            </p:cNvSpPr>
            <p:nvPr/>
          </p:nvSpPr>
          <p:spPr bwMode="auto">
            <a:xfrm>
              <a:off x="8269288" y="3825876"/>
              <a:ext cx="588962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4" name="AutoShape 80"/>
            <p:cNvSpPr>
              <a:spLocks noChangeArrowheads="1"/>
            </p:cNvSpPr>
            <p:nvPr/>
          </p:nvSpPr>
          <p:spPr bwMode="auto">
            <a:xfrm>
              <a:off x="8269288" y="43053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5" name="AutoShape 81"/>
            <p:cNvSpPr>
              <a:spLocks noChangeArrowheads="1"/>
            </p:cNvSpPr>
            <p:nvPr/>
          </p:nvSpPr>
          <p:spPr bwMode="auto">
            <a:xfrm>
              <a:off x="8269288" y="4783139"/>
              <a:ext cx="588962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6" name="AutoShape 82"/>
            <p:cNvSpPr>
              <a:spLocks noChangeArrowheads="1"/>
            </p:cNvSpPr>
            <p:nvPr/>
          </p:nvSpPr>
          <p:spPr bwMode="auto">
            <a:xfrm>
              <a:off x="8269288" y="52959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7" name="Text Box 83"/>
            <p:cNvSpPr txBox="1">
              <a:spLocks noChangeArrowheads="1"/>
            </p:cNvSpPr>
            <p:nvPr/>
          </p:nvSpPr>
          <p:spPr bwMode="auto">
            <a:xfrm>
              <a:off x="7104063" y="2420938"/>
              <a:ext cx="14335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Weight</a:t>
              </a:r>
            </a:p>
          </p:txBody>
        </p:sp>
        <p:sp>
          <p:nvSpPr>
            <p:cNvPr id="59458" name="Text Box 84"/>
            <p:cNvSpPr txBox="1">
              <a:spLocks noChangeArrowheads="1"/>
            </p:cNvSpPr>
            <p:nvPr/>
          </p:nvSpPr>
          <p:spPr bwMode="auto">
            <a:xfrm>
              <a:off x="7967663" y="2420938"/>
              <a:ext cx="14335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Directed</a:t>
              </a:r>
            </a:p>
          </p:txBody>
        </p:sp>
        <p:sp>
          <p:nvSpPr>
            <p:cNvPr id="59459" name="Line 85"/>
            <p:cNvSpPr>
              <a:spLocks noChangeShapeType="1"/>
            </p:cNvSpPr>
            <p:nvPr/>
          </p:nvSpPr>
          <p:spPr bwMode="auto">
            <a:xfrm>
              <a:off x="7967663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0" name="Line 86"/>
            <p:cNvSpPr>
              <a:spLocks noChangeShapeType="1"/>
            </p:cNvSpPr>
            <p:nvPr/>
          </p:nvSpPr>
          <p:spPr bwMode="auto">
            <a:xfrm>
              <a:off x="8543925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1" name="Line 87"/>
            <p:cNvSpPr>
              <a:spLocks noChangeShapeType="1"/>
            </p:cNvSpPr>
            <p:nvPr/>
          </p:nvSpPr>
          <p:spPr bwMode="auto">
            <a:xfrm>
              <a:off x="9912350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2" name="Text Box 106"/>
            <p:cNvSpPr txBox="1">
              <a:spLocks noChangeArrowheads="1"/>
            </p:cNvSpPr>
            <p:nvPr/>
          </p:nvSpPr>
          <p:spPr bwMode="auto">
            <a:xfrm>
              <a:off x="9264651" y="2420938"/>
              <a:ext cx="14335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Degree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5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618518"/>
            <a:ext cx="10565165" cy="1478570"/>
          </a:xfrm>
        </p:spPr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Edge List Structure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64700157"/>
                  </p:ext>
                </p:extLst>
              </p:nvPr>
            </p:nvGraphicFramePr>
            <p:xfrm>
              <a:off x="1605324" y="2047145"/>
              <a:ext cx="5218103" cy="4365498"/>
            </p:xfrm>
            <a:graphic>
              <a:graphicData uri="http://schemas.openxmlformats.org/drawingml/2006/table">
                <a:tbl>
                  <a:tblPr/>
                  <a:tblGrid>
                    <a:gridCol w="3226320"/>
                    <a:gridCol w="199178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incidentEdges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eraseVertex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8635" name="Group 10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364700157"/>
                  </p:ext>
                </p:extLst>
              </p:nvPr>
            </p:nvGraphicFramePr>
            <p:xfrm>
              <a:off x="1605324" y="2047145"/>
              <a:ext cx="5218103" cy="4365498"/>
            </p:xfrm>
            <a:graphic>
              <a:graphicData uri="http://schemas.openxmlformats.org/drawingml/2006/table">
                <a:tbl>
                  <a:tblPr/>
                  <a:tblGrid>
                    <a:gridCol w="3226320"/>
                    <a:gridCol w="199178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976" r="-62642" b="-33095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62997" t="-221795" r="-1529" b="-612821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18261" r="-62642" b="-3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62997" t="-218261" r="-1529" b="-315652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318261" r="-62642" b="-2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62997" t="-318261" r="-1529" b="-215652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291515" r="-62642" b="-5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62997" t="-291515" r="-1529" b="-50303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66" t="-850000" r="-62642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62997" t="-850000" r="-1529" b="-92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7791803" y="2205038"/>
            <a:ext cx="4249739" cy="3384550"/>
            <a:chOff x="6448425" y="2205038"/>
            <a:chExt cx="4249739" cy="3384550"/>
          </a:xfrm>
        </p:grpSpPr>
        <p:cxnSp>
          <p:nvCxnSpPr>
            <p:cNvPr id="59425" name="AutoShape 51"/>
            <p:cNvCxnSpPr>
              <a:cxnSpLocks noChangeShapeType="1"/>
              <a:stCxn id="59426" idx="2"/>
              <a:endCxn id="59436" idx="0"/>
            </p:cNvCxnSpPr>
            <p:nvPr/>
          </p:nvCxnSpPr>
          <p:spPr bwMode="auto">
            <a:xfrm>
              <a:off x="7064375" y="3173413"/>
              <a:ext cx="0" cy="2112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6" name="AutoShape 52"/>
            <p:cNvSpPr>
              <a:spLocks noChangeArrowheads="1"/>
            </p:cNvSpPr>
            <p:nvPr/>
          </p:nvSpPr>
          <p:spPr bwMode="auto">
            <a:xfrm>
              <a:off x="6448425" y="28702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(ORD, PVD)</a:t>
              </a:r>
            </a:p>
          </p:txBody>
        </p:sp>
        <p:sp>
          <p:nvSpPr>
            <p:cNvPr id="59427" name="AutoShape 53"/>
            <p:cNvSpPr>
              <a:spLocks noChangeArrowheads="1"/>
            </p:cNvSpPr>
            <p:nvPr/>
          </p:nvSpPr>
          <p:spPr bwMode="auto">
            <a:xfrm>
              <a:off x="6448425" y="3348039"/>
              <a:ext cx="1231900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(ORD, DFW)</a:t>
              </a:r>
            </a:p>
          </p:txBody>
        </p:sp>
        <p:sp>
          <p:nvSpPr>
            <p:cNvPr id="59428" name="AutoShape 54"/>
            <p:cNvSpPr>
              <a:spLocks noChangeArrowheads="1"/>
            </p:cNvSpPr>
            <p:nvPr/>
          </p:nvSpPr>
          <p:spPr bwMode="auto">
            <a:xfrm>
              <a:off x="6448425" y="3825876"/>
              <a:ext cx="1231900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(LGA, PVD)</a:t>
              </a:r>
            </a:p>
          </p:txBody>
        </p:sp>
        <p:sp>
          <p:nvSpPr>
            <p:cNvPr id="59429" name="AutoShape 55"/>
            <p:cNvSpPr>
              <a:spLocks noChangeArrowheads="1"/>
            </p:cNvSpPr>
            <p:nvPr/>
          </p:nvSpPr>
          <p:spPr bwMode="auto">
            <a:xfrm>
              <a:off x="6448425" y="43053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(LGA, MIA)</a:t>
              </a:r>
            </a:p>
          </p:txBody>
        </p:sp>
        <p:sp>
          <p:nvSpPr>
            <p:cNvPr id="59430" name="AutoShape 56"/>
            <p:cNvSpPr>
              <a:spLocks noChangeArrowheads="1"/>
            </p:cNvSpPr>
            <p:nvPr/>
          </p:nvSpPr>
          <p:spPr bwMode="auto">
            <a:xfrm>
              <a:off x="6448425" y="4783139"/>
              <a:ext cx="1231900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(DFW, LGA)</a:t>
              </a:r>
            </a:p>
          </p:txBody>
        </p:sp>
        <p:sp>
          <p:nvSpPr>
            <p:cNvPr id="59431" name="AutoShape 57"/>
            <p:cNvSpPr>
              <a:spLocks noChangeArrowheads="1"/>
            </p:cNvSpPr>
            <p:nvPr/>
          </p:nvSpPr>
          <p:spPr bwMode="auto">
            <a:xfrm>
              <a:off x="7680326" y="28702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849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2" name="AutoShape 58"/>
            <p:cNvSpPr>
              <a:spLocks noChangeArrowheads="1"/>
            </p:cNvSpPr>
            <p:nvPr/>
          </p:nvSpPr>
          <p:spPr bwMode="auto">
            <a:xfrm>
              <a:off x="7680326" y="3348039"/>
              <a:ext cx="588963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802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3" name="AutoShape 59"/>
            <p:cNvSpPr>
              <a:spLocks noChangeArrowheads="1"/>
            </p:cNvSpPr>
            <p:nvPr/>
          </p:nvSpPr>
          <p:spPr bwMode="auto">
            <a:xfrm>
              <a:off x="7680326" y="3825876"/>
              <a:ext cx="588963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142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4" name="AutoShape 60"/>
            <p:cNvSpPr>
              <a:spLocks noChangeArrowheads="1"/>
            </p:cNvSpPr>
            <p:nvPr/>
          </p:nvSpPr>
          <p:spPr bwMode="auto">
            <a:xfrm>
              <a:off x="7680326" y="43053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1099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5" name="AutoShape 61"/>
            <p:cNvSpPr>
              <a:spLocks noChangeArrowheads="1"/>
            </p:cNvSpPr>
            <p:nvPr/>
          </p:nvSpPr>
          <p:spPr bwMode="auto">
            <a:xfrm>
              <a:off x="7680326" y="4783139"/>
              <a:ext cx="588963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1387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6" name="AutoShape 62"/>
            <p:cNvSpPr>
              <a:spLocks noChangeArrowheads="1"/>
            </p:cNvSpPr>
            <p:nvPr/>
          </p:nvSpPr>
          <p:spPr bwMode="auto">
            <a:xfrm>
              <a:off x="6448425" y="5295900"/>
              <a:ext cx="1231900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(DFW, MIA)</a:t>
              </a:r>
            </a:p>
          </p:txBody>
        </p:sp>
        <p:sp>
          <p:nvSpPr>
            <p:cNvPr id="59437" name="AutoShape 63"/>
            <p:cNvSpPr>
              <a:spLocks noChangeArrowheads="1"/>
            </p:cNvSpPr>
            <p:nvPr/>
          </p:nvSpPr>
          <p:spPr bwMode="auto">
            <a:xfrm>
              <a:off x="7680326" y="5295900"/>
              <a:ext cx="588963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latin typeface="Times New Roman" panose="02020603050405020304" pitchFamily="18" charset="0"/>
                  <a:ea typeface="新細明體" charset="-120"/>
                </a:rPr>
                <a:t>1120</a:t>
              </a:r>
              <a:endParaRPr lang="en-US" altLang="zh-TW" sz="1600" i="1">
                <a:latin typeface="Times New Roman" panose="02020603050405020304" pitchFamily="18" charset="0"/>
                <a:ea typeface="新細明體" charset="-120"/>
              </a:endParaRPr>
            </a:p>
          </p:txBody>
        </p:sp>
        <p:sp>
          <p:nvSpPr>
            <p:cNvPr id="59438" name="Text Box 64"/>
            <p:cNvSpPr txBox="1">
              <a:spLocks noChangeArrowheads="1"/>
            </p:cNvSpPr>
            <p:nvPr/>
          </p:nvSpPr>
          <p:spPr bwMode="auto">
            <a:xfrm>
              <a:off x="6777038" y="2205038"/>
              <a:ext cx="1695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>
                  <a:ea typeface="新細明體" charset="-120"/>
                </a:rPr>
                <a:t>Edge List</a:t>
              </a:r>
            </a:p>
          </p:txBody>
        </p:sp>
        <p:cxnSp>
          <p:nvCxnSpPr>
            <p:cNvPr id="59439" name="AutoShape 65"/>
            <p:cNvCxnSpPr>
              <a:cxnSpLocks noChangeShapeType="1"/>
            </p:cNvCxnSpPr>
            <p:nvPr/>
          </p:nvCxnSpPr>
          <p:spPr bwMode="auto">
            <a:xfrm>
              <a:off x="9336088" y="3186113"/>
              <a:ext cx="0" cy="1606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40" name="AutoShape 66"/>
            <p:cNvSpPr>
              <a:spLocks noChangeArrowheads="1"/>
            </p:cNvSpPr>
            <p:nvPr/>
          </p:nvSpPr>
          <p:spPr bwMode="auto">
            <a:xfrm>
              <a:off x="9043989" y="288448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ORD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1" name="AutoShape 67"/>
            <p:cNvSpPr>
              <a:spLocks noChangeArrowheads="1"/>
            </p:cNvSpPr>
            <p:nvPr/>
          </p:nvSpPr>
          <p:spPr bwMode="auto">
            <a:xfrm>
              <a:off x="9043989" y="336391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LGA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2" name="AutoShape 68"/>
            <p:cNvSpPr>
              <a:spLocks noChangeArrowheads="1"/>
            </p:cNvSpPr>
            <p:nvPr/>
          </p:nvSpPr>
          <p:spPr bwMode="auto">
            <a:xfrm>
              <a:off x="9043989" y="3841750"/>
              <a:ext cx="587375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PVD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3" name="AutoShape 69"/>
            <p:cNvSpPr>
              <a:spLocks noChangeArrowheads="1"/>
            </p:cNvSpPr>
            <p:nvPr/>
          </p:nvSpPr>
          <p:spPr bwMode="auto">
            <a:xfrm>
              <a:off x="9043989" y="431958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DFW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4" name="AutoShape 70"/>
            <p:cNvSpPr>
              <a:spLocks noChangeArrowheads="1"/>
            </p:cNvSpPr>
            <p:nvPr/>
          </p:nvSpPr>
          <p:spPr bwMode="auto">
            <a:xfrm>
              <a:off x="9043989" y="479901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MIA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5" name="Text Box 71"/>
            <p:cNvSpPr txBox="1">
              <a:spLocks noChangeArrowheads="1"/>
            </p:cNvSpPr>
            <p:nvPr/>
          </p:nvSpPr>
          <p:spPr bwMode="auto">
            <a:xfrm>
              <a:off x="8707439" y="2228850"/>
              <a:ext cx="19256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>
                  <a:ea typeface="新細明體" charset="-120"/>
                </a:rPr>
                <a:t>Vertex Sequence</a:t>
              </a:r>
            </a:p>
          </p:txBody>
        </p:sp>
        <p:sp>
          <p:nvSpPr>
            <p:cNvPr id="59446" name="AutoShape 72"/>
            <p:cNvSpPr>
              <a:spLocks noChangeArrowheads="1"/>
            </p:cNvSpPr>
            <p:nvPr/>
          </p:nvSpPr>
          <p:spPr bwMode="auto">
            <a:xfrm>
              <a:off x="9631364" y="287813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7" name="AutoShape 73"/>
            <p:cNvSpPr>
              <a:spLocks noChangeArrowheads="1"/>
            </p:cNvSpPr>
            <p:nvPr/>
          </p:nvSpPr>
          <p:spPr bwMode="auto">
            <a:xfrm>
              <a:off x="9631364" y="335756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3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8" name="AutoShape 74"/>
            <p:cNvSpPr>
              <a:spLocks noChangeArrowheads="1"/>
            </p:cNvSpPr>
            <p:nvPr/>
          </p:nvSpPr>
          <p:spPr bwMode="auto">
            <a:xfrm>
              <a:off x="9631364" y="3835400"/>
              <a:ext cx="587375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49" name="AutoShape 75"/>
            <p:cNvSpPr>
              <a:spLocks noChangeArrowheads="1"/>
            </p:cNvSpPr>
            <p:nvPr/>
          </p:nvSpPr>
          <p:spPr bwMode="auto">
            <a:xfrm>
              <a:off x="9631364" y="4313239"/>
              <a:ext cx="587375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3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50" name="AutoShape 76"/>
            <p:cNvSpPr>
              <a:spLocks noChangeArrowheads="1"/>
            </p:cNvSpPr>
            <p:nvPr/>
          </p:nvSpPr>
          <p:spPr bwMode="auto">
            <a:xfrm>
              <a:off x="9631364" y="4792664"/>
              <a:ext cx="587375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2</a:t>
              </a:r>
              <a:endParaRPr lang="en-US" altLang="zh-TW" sz="1600" i="1">
                <a:ea typeface="新細明體" charset="-120"/>
              </a:endParaRPr>
            </a:p>
          </p:txBody>
        </p:sp>
        <p:sp>
          <p:nvSpPr>
            <p:cNvPr id="59451" name="AutoShape 77"/>
            <p:cNvSpPr>
              <a:spLocks noChangeArrowheads="1"/>
            </p:cNvSpPr>
            <p:nvPr/>
          </p:nvSpPr>
          <p:spPr bwMode="auto">
            <a:xfrm>
              <a:off x="8269288" y="28702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2" name="AutoShape 78"/>
            <p:cNvSpPr>
              <a:spLocks noChangeArrowheads="1"/>
            </p:cNvSpPr>
            <p:nvPr/>
          </p:nvSpPr>
          <p:spPr bwMode="auto">
            <a:xfrm>
              <a:off x="8269288" y="3348039"/>
              <a:ext cx="588962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3" name="AutoShape 79"/>
            <p:cNvSpPr>
              <a:spLocks noChangeArrowheads="1"/>
            </p:cNvSpPr>
            <p:nvPr/>
          </p:nvSpPr>
          <p:spPr bwMode="auto">
            <a:xfrm>
              <a:off x="8269288" y="3825876"/>
              <a:ext cx="588962" cy="2952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4" name="AutoShape 80"/>
            <p:cNvSpPr>
              <a:spLocks noChangeArrowheads="1"/>
            </p:cNvSpPr>
            <p:nvPr/>
          </p:nvSpPr>
          <p:spPr bwMode="auto">
            <a:xfrm>
              <a:off x="8269288" y="43053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5" name="AutoShape 81"/>
            <p:cNvSpPr>
              <a:spLocks noChangeArrowheads="1"/>
            </p:cNvSpPr>
            <p:nvPr/>
          </p:nvSpPr>
          <p:spPr bwMode="auto">
            <a:xfrm>
              <a:off x="8269288" y="4783139"/>
              <a:ext cx="588962" cy="2936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6" name="AutoShape 82"/>
            <p:cNvSpPr>
              <a:spLocks noChangeArrowheads="1"/>
            </p:cNvSpPr>
            <p:nvPr/>
          </p:nvSpPr>
          <p:spPr bwMode="auto">
            <a:xfrm>
              <a:off x="8269288" y="5295900"/>
              <a:ext cx="588962" cy="293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600" b="0">
                  <a:ea typeface="新細明體" charset="-120"/>
                </a:rPr>
                <a:t>False</a:t>
              </a:r>
            </a:p>
          </p:txBody>
        </p:sp>
        <p:sp>
          <p:nvSpPr>
            <p:cNvPr id="59457" name="Text Box 83"/>
            <p:cNvSpPr txBox="1">
              <a:spLocks noChangeArrowheads="1"/>
            </p:cNvSpPr>
            <p:nvPr/>
          </p:nvSpPr>
          <p:spPr bwMode="auto">
            <a:xfrm>
              <a:off x="7104063" y="2420938"/>
              <a:ext cx="14335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Weight</a:t>
              </a:r>
            </a:p>
          </p:txBody>
        </p:sp>
        <p:sp>
          <p:nvSpPr>
            <p:cNvPr id="59458" name="Text Box 84"/>
            <p:cNvSpPr txBox="1">
              <a:spLocks noChangeArrowheads="1"/>
            </p:cNvSpPr>
            <p:nvPr/>
          </p:nvSpPr>
          <p:spPr bwMode="auto">
            <a:xfrm>
              <a:off x="7967663" y="2420938"/>
              <a:ext cx="14335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Directed</a:t>
              </a:r>
            </a:p>
          </p:txBody>
        </p:sp>
        <p:sp>
          <p:nvSpPr>
            <p:cNvPr id="59459" name="Line 85"/>
            <p:cNvSpPr>
              <a:spLocks noChangeShapeType="1"/>
            </p:cNvSpPr>
            <p:nvPr/>
          </p:nvSpPr>
          <p:spPr bwMode="auto">
            <a:xfrm>
              <a:off x="7967663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0" name="Line 86"/>
            <p:cNvSpPr>
              <a:spLocks noChangeShapeType="1"/>
            </p:cNvSpPr>
            <p:nvPr/>
          </p:nvSpPr>
          <p:spPr bwMode="auto">
            <a:xfrm>
              <a:off x="8543925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1" name="Line 87"/>
            <p:cNvSpPr>
              <a:spLocks noChangeShapeType="1"/>
            </p:cNvSpPr>
            <p:nvPr/>
          </p:nvSpPr>
          <p:spPr bwMode="auto">
            <a:xfrm>
              <a:off x="9912350" y="2709863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462" name="Text Box 106"/>
            <p:cNvSpPr txBox="1">
              <a:spLocks noChangeArrowheads="1"/>
            </p:cNvSpPr>
            <p:nvPr/>
          </p:nvSpPr>
          <p:spPr bwMode="auto">
            <a:xfrm>
              <a:off x="9264651" y="2420938"/>
              <a:ext cx="14335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600" b="0" i="1">
                  <a:solidFill>
                    <a:schemeClr val="accent2"/>
                  </a:solidFill>
                  <a:ea typeface="新細明體" charset="-120"/>
                </a:rPr>
                <a:t>Degree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Edge List Structure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6"/>
            <a:ext cx="4878389" cy="4286781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Vertex object</a:t>
            </a:r>
          </a:p>
          <a:p>
            <a:pPr lvl="1"/>
            <a:r>
              <a:rPr lang="en-US" altLang="zh-TW" dirty="0" smtClean="0"/>
              <a:t>element</a:t>
            </a:r>
          </a:p>
          <a:p>
            <a:pPr lvl="1"/>
            <a:r>
              <a:rPr lang="en-US" altLang="zh-TW" dirty="0" smtClean="0"/>
              <a:t>reference to position in vertex sequence</a:t>
            </a:r>
          </a:p>
          <a:p>
            <a:r>
              <a:rPr lang="en-US" altLang="zh-TW" dirty="0" smtClean="0"/>
              <a:t>Edge object</a:t>
            </a:r>
          </a:p>
          <a:p>
            <a:pPr lvl="1"/>
            <a:r>
              <a:rPr lang="en-US" altLang="zh-TW" dirty="0" smtClean="0"/>
              <a:t>element</a:t>
            </a:r>
          </a:p>
          <a:p>
            <a:pPr lvl="1"/>
            <a:r>
              <a:rPr lang="en-US" altLang="zh-TW" dirty="0" smtClean="0"/>
              <a:t>origin vertex object</a:t>
            </a:r>
          </a:p>
          <a:p>
            <a:pPr lvl="1"/>
            <a:r>
              <a:rPr lang="en-US" altLang="zh-TW" dirty="0" smtClean="0"/>
              <a:t>destination vertex object</a:t>
            </a:r>
          </a:p>
          <a:p>
            <a:pPr lvl="1"/>
            <a:r>
              <a:rPr lang="en-US" altLang="zh-TW" dirty="0" smtClean="0"/>
              <a:t>reference to position in edge sequence</a:t>
            </a:r>
          </a:p>
          <a:p>
            <a:r>
              <a:rPr lang="en-US" altLang="zh-TW" dirty="0" smtClean="0"/>
              <a:t>Vertex sequence</a:t>
            </a:r>
          </a:p>
          <a:p>
            <a:pPr lvl="1"/>
            <a:r>
              <a:rPr lang="en-US" altLang="zh-TW" dirty="0" smtClean="0"/>
              <a:t>sequence of vertex objects</a:t>
            </a:r>
          </a:p>
          <a:p>
            <a:r>
              <a:rPr lang="en-US" altLang="zh-TW" dirty="0" smtClean="0"/>
              <a:t>Edge sequence</a:t>
            </a:r>
          </a:p>
          <a:p>
            <a:pPr lvl="1"/>
            <a:r>
              <a:rPr lang="en-US" altLang="zh-TW" dirty="0" smtClean="0"/>
              <a:t>sequence of edge objects</a:t>
            </a:r>
            <a:endParaRPr lang="en-US" altLang="zh-TW" dirty="0"/>
          </a:p>
        </p:txBody>
      </p:sp>
      <p:cxnSp>
        <p:nvCxnSpPr>
          <p:cNvPr id="60421" name="AutoShape 46"/>
          <p:cNvCxnSpPr>
            <a:cxnSpLocks noChangeShapeType="1"/>
            <a:stCxn id="60444" idx="2"/>
            <a:endCxn id="60441" idx="6"/>
          </p:cNvCxnSpPr>
          <p:nvPr/>
        </p:nvCxnSpPr>
        <p:spPr bwMode="auto">
          <a:xfrm flipH="1">
            <a:off x="6337301" y="5943600"/>
            <a:ext cx="3254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2" name="AutoShape 23"/>
          <p:cNvCxnSpPr>
            <a:cxnSpLocks noChangeShapeType="1"/>
            <a:stCxn id="60440" idx="2"/>
            <a:endCxn id="60432" idx="6"/>
          </p:cNvCxnSpPr>
          <p:nvPr/>
        </p:nvCxnSpPr>
        <p:spPr bwMode="auto">
          <a:xfrm flipH="1">
            <a:off x="6334126" y="3505200"/>
            <a:ext cx="3254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3" name="Oval 4"/>
          <p:cNvSpPr>
            <a:spLocks noChangeArrowheads="1"/>
          </p:cNvSpPr>
          <p:nvPr/>
        </p:nvSpPr>
        <p:spPr bwMode="auto">
          <a:xfrm>
            <a:off x="644525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v</a:t>
            </a:r>
          </a:p>
        </p:txBody>
      </p:sp>
      <p:sp>
        <p:nvSpPr>
          <p:cNvPr id="60424" name="Oval 5"/>
          <p:cNvSpPr>
            <a:spLocks noChangeArrowheads="1"/>
          </p:cNvSpPr>
          <p:nvPr/>
        </p:nvSpPr>
        <p:spPr bwMode="auto">
          <a:xfrm>
            <a:off x="7359650" y="16065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u</a:t>
            </a:r>
          </a:p>
        </p:txBody>
      </p:sp>
      <p:sp>
        <p:nvSpPr>
          <p:cNvPr id="60425" name="Oval 7"/>
          <p:cNvSpPr>
            <a:spLocks noChangeArrowheads="1"/>
          </p:cNvSpPr>
          <p:nvPr/>
        </p:nvSpPr>
        <p:spPr bwMode="auto">
          <a:xfrm>
            <a:off x="827405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w</a:t>
            </a:r>
          </a:p>
        </p:txBody>
      </p:sp>
      <p:cxnSp>
        <p:nvCxnSpPr>
          <p:cNvPr id="60426" name="AutoShape 8"/>
          <p:cNvCxnSpPr>
            <a:cxnSpLocks noChangeShapeType="1"/>
            <a:stCxn id="60424" idx="5"/>
            <a:endCxn id="60425" idx="1"/>
          </p:cNvCxnSpPr>
          <p:nvPr/>
        </p:nvCxnSpPr>
        <p:spPr bwMode="auto">
          <a:xfrm>
            <a:off x="7620000" y="1876425"/>
            <a:ext cx="698500" cy="706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AutoShape 9"/>
          <p:cNvCxnSpPr>
            <a:cxnSpLocks noChangeShapeType="1"/>
            <a:stCxn id="60424" idx="3"/>
            <a:endCxn id="60423" idx="7"/>
          </p:cNvCxnSpPr>
          <p:nvPr/>
        </p:nvCxnSpPr>
        <p:spPr bwMode="auto">
          <a:xfrm flipH="1">
            <a:off x="6705600" y="1876425"/>
            <a:ext cx="698500" cy="706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12"/>
          <p:cNvCxnSpPr>
            <a:cxnSpLocks noChangeShapeType="1"/>
            <a:stCxn id="60425" idx="2"/>
            <a:endCxn id="60423" idx="6"/>
          </p:cNvCxnSpPr>
          <p:nvPr/>
        </p:nvCxnSpPr>
        <p:spPr bwMode="auto">
          <a:xfrm flipH="1">
            <a:off x="6759575" y="2700338"/>
            <a:ext cx="1504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6759575" y="192087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7967664" y="1920875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sp>
        <p:nvSpPr>
          <p:cNvPr id="60431" name="Text Box 18"/>
          <p:cNvSpPr txBox="1">
            <a:spLocks noChangeArrowheads="1"/>
          </p:cNvSpPr>
          <p:nvPr/>
        </p:nvSpPr>
        <p:spPr bwMode="auto">
          <a:xfrm>
            <a:off x="7356475" y="228758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60432" name="Oval 19"/>
          <p:cNvSpPr>
            <a:spLocks noChangeArrowheads="1"/>
          </p:cNvSpPr>
          <p:nvPr/>
        </p:nvSpPr>
        <p:spPr bwMode="auto">
          <a:xfrm>
            <a:off x="6019800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33" name="Oval 20"/>
          <p:cNvSpPr>
            <a:spLocks noChangeArrowheads="1"/>
          </p:cNvSpPr>
          <p:nvPr/>
        </p:nvSpPr>
        <p:spPr bwMode="auto">
          <a:xfrm>
            <a:off x="7212013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34" name="Oval 21"/>
          <p:cNvSpPr>
            <a:spLocks noChangeArrowheads="1"/>
          </p:cNvSpPr>
          <p:nvPr/>
        </p:nvSpPr>
        <p:spPr bwMode="auto">
          <a:xfrm>
            <a:off x="8404225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35" name="Rectangle 35"/>
          <p:cNvSpPr>
            <a:spLocks noChangeArrowheads="1"/>
          </p:cNvSpPr>
          <p:nvPr/>
        </p:nvSpPr>
        <p:spPr bwMode="auto">
          <a:xfrm>
            <a:off x="6248401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6" name="Rectangle 37"/>
          <p:cNvSpPr>
            <a:spLocks noChangeArrowheads="1"/>
          </p:cNvSpPr>
          <p:nvPr/>
        </p:nvSpPr>
        <p:spPr bwMode="auto">
          <a:xfrm>
            <a:off x="6467476" y="5040314"/>
            <a:ext cx="31432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60437" name="Oval 38"/>
          <p:cNvSpPr>
            <a:spLocks noChangeArrowheads="1"/>
          </p:cNvSpPr>
          <p:nvPr/>
        </p:nvSpPr>
        <p:spPr bwMode="auto">
          <a:xfrm>
            <a:off x="9525000" y="2547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z</a:t>
            </a:r>
          </a:p>
        </p:txBody>
      </p:sp>
      <p:cxnSp>
        <p:nvCxnSpPr>
          <p:cNvPr id="60438" name="AutoShape 39"/>
          <p:cNvCxnSpPr>
            <a:cxnSpLocks noChangeShapeType="1"/>
            <a:stCxn id="60437" idx="2"/>
            <a:endCxn id="60425" idx="6"/>
          </p:cNvCxnSpPr>
          <p:nvPr/>
        </p:nvCxnSpPr>
        <p:spPr bwMode="auto">
          <a:xfrm flipH="1">
            <a:off x="8588375" y="2700338"/>
            <a:ext cx="927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9" name="Text Box 40"/>
          <p:cNvSpPr txBox="1">
            <a:spLocks noChangeArrowheads="1"/>
          </p:cNvSpPr>
          <p:nvPr/>
        </p:nvSpPr>
        <p:spPr bwMode="auto">
          <a:xfrm>
            <a:off x="8799513" y="2287588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sp>
        <p:nvSpPr>
          <p:cNvPr id="60440" name="Oval 41"/>
          <p:cNvSpPr>
            <a:spLocks noChangeArrowheads="1"/>
          </p:cNvSpPr>
          <p:nvPr/>
        </p:nvSpPr>
        <p:spPr bwMode="auto">
          <a:xfrm>
            <a:off x="9598025" y="33528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41" name="Oval 42"/>
          <p:cNvSpPr>
            <a:spLocks noChangeArrowheads="1"/>
          </p:cNvSpPr>
          <p:nvPr/>
        </p:nvSpPr>
        <p:spPr bwMode="auto">
          <a:xfrm>
            <a:off x="6022975" y="579120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42" name="Oval 43"/>
          <p:cNvSpPr>
            <a:spLocks noChangeArrowheads="1"/>
          </p:cNvSpPr>
          <p:nvPr/>
        </p:nvSpPr>
        <p:spPr bwMode="auto">
          <a:xfrm>
            <a:off x="7215188" y="579120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43" name="Oval 44"/>
          <p:cNvSpPr>
            <a:spLocks noChangeArrowheads="1"/>
          </p:cNvSpPr>
          <p:nvPr/>
        </p:nvSpPr>
        <p:spPr bwMode="auto">
          <a:xfrm>
            <a:off x="8407400" y="579120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44" name="Oval 45"/>
          <p:cNvSpPr>
            <a:spLocks noChangeArrowheads="1"/>
          </p:cNvSpPr>
          <p:nvPr/>
        </p:nvSpPr>
        <p:spPr bwMode="auto">
          <a:xfrm>
            <a:off x="9601200" y="579120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cxnSp>
        <p:nvCxnSpPr>
          <p:cNvPr id="60445" name="AutoShape 63"/>
          <p:cNvCxnSpPr>
            <a:cxnSpLocks noChangeShapeType="1"/>
            <a:endCxn id="60435" idx="2"/>
          </p:cNvCxnSpPr>
          <p:nvPr/>
        </p:nvCxnSpPr>
        <p:spPr bwMode="auto">
          <a:xfrm flipV="1">
            <a:off x="6170614" y="5364164"/>
            <a:ext cx="18732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6" name="AutoShape 64"/>
          <p:cNvCxnSpPr>
            <a:cxnSpLocks noChangeShapeType="1"/>
          </p:cNvCxnSpPr>
          <p:nvPr/>
        </p:nvCxnSpPr>
        <p:spPr bwMode="auto">
          <a:xfrm flipV="1">
            <a:off x="7367589" y="5364164"/>
            <a:ext cx="13652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7" name="AutoShape 65"/>
          <p:cNvCxnSpPr>
            <a:cxnSpLocks noChangeShapeType="1"/>
          </p:cNvCxnSpPr>
          <p:nvPr/>
        </p:nvCxnSpPr>
        <p:spPr bwMode="auto">
          <a:xfrm flipV="1">
            <a:off x="8555039" y="5364164"/>
            <a:ext cx="14287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8" name="AutoShape 66"/>
          <p:cNvCxnSpPr>
            <a:cxnSpLocks noChangeShapeType="1"/>
          </p:cNvCxnSpPr>
          <p:nvPr/>
        </p:nvCxnSpPr>
        <p:spPr bwMode="auto">
          <a:xfrm flipV="1">
            <a:off x="9748839" y="5364164"/>
            <a:ext cx="142875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9" name="Rectangle 74"/>
          <p:cNvSpPr>
            <a:spLocks noChangeArrowheads="1"/>
          </p:cNvSpPr>
          <p:nvPr/>
        </p:nvSpPr>
        <p:spPr bwMode="auto">
          <a:xfrm>
            <a:off x="6191251" y="402431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u</a:t>
            </a:r>
          </a:p>
        </p:txBody>
      </p:sp>
      <p:sp>
        <p:nvSpPr>
          <p:cNvPr id="60450" name="Rectangle 78"/>
          <p:cNvSpPr>
            <a:spLocks noChangeArrowheads="1"/>
          </p:cNvSpPr>
          <p:nvPr/>
        </p:nvSpPr>
        <p:spPr bwMode="auto">
          <a:xfrm>
            <a:off x="7375526" y="402431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v</a:t>
            </a:r>
          </a:p>
        </p:txBody>
      </p:sp>
      <p:sp>
        <p:nvSpPr>
          <p:cNvPr id="60451" name="Rectangle 81"/>
          <p:cNvSpPr>
            <a:spLocks noChangeArrowheads="1"/>
          </p:cNvSpPr>
          <p:nvPr/>
        </p:nvSpPr>
        <p:spPr bwMode="auto">
          <a:xfrm>
            <a:off x="8559801" y="4019551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w</a:t>
            </a:r>
          </a:p>
        </p:txBody>
      </p:sp>
      <p:sp>
        <p:nvSpPr>
          <p:cNvPr id="60452" name="Rectangle 84"/>
          <p:cNvSpPr>
            <a:spLocks noChangeArrowheads="1"/>
          </p:cNvSpPr>
          <p:nvPr/>
        </p:nvSpPr>
        <p:spPr bwMode="auto">
          <a:xfrm>
            <a:off x="9744076" y="4014789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z</a:t>
            </a:r>
          </a:p>
        </p:txBody>
      </p:sp>
      <p:cxnSp>
        <p:nvCxnSpPr>
          <p:cNvPr id="60453" name="AutoShape 85"/>
          <p:cNvCxnSpPr>
            <a:cxnSpLocks noChangeShapeType="1"/>
            <a:endCxn id="60449" idx="0"/>
          </p:cNvCxnSpPr>
          <p:nvPr/>
        </p:nvCxnSpPr>
        <p:spPr bwMode="auto">
          <a:xfrm>
            <a:off x="6167439" y="3500438"/>
            <a:ext cx="180975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54" name="AutoShape 87"/>
          <p:cNvCxnSpPr>
            <a:cxnSpLocks noChangeShapeType="1"/>
            <a:endCxn id="60450" idx="0"/>
          </p:cNvCxnSpPr>
          <p:nvPr/>
        </p:nvCxnSpPr>
        <p:spPr bwMode="auto">
          <a:xfrm>
            <a:off x="7359650" y="3500438"/>
            <a:ext cx="173038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55" name="AutoShape 88"/>
          <p:cNvCxnSpPr>
            <a:cxnSpLocks noChangeShapeType="1"/>
            <a:endCxn id="60451" idx="0"/>
          </p:cNvCxnSpPr>
          <p:nvPr/>
        </p:nvCxnSpPr>
        <p:spPr bwMode="auto">
          <a:xfrm>
            <a:off x="8556625" y="3505201"/>
            <a:ext cx="160338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56" name="AutoShape 89"/>
          <p:cNvCxnSpPr>
            <a:cxnSpLocks noChangeShapeType="1"/>
            <a:endCxn id="60452" idx="0"/>
          </p:cNvCxnSpPr>
          <p:nvPr/>
        </p:nvCxnSpPr>
        <p:spPr bwMode="auto">
          <a:xfrm>
            <a:off x="9744076" y="3500439"/>
            <a:ext cx="157163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57" name="Freeform 92"/>
          <p:cNvSpPr>
            <a:spLocks/>
          </p:cNvSpPr>
          <p:nvPr/>
        </p:nvSpPr>
        <p:spPr bwMode="auto">
          <a:xfrm>
            <a:off x="6357938" y="4352925"/>
            <a:ext cx="1090612" cy="838200"/>
          </a:xfrm>
          <a:custGeom>
            <a:avLst/>
            <a:gdLst>
              <a:gd name="T0" fmla="*/ 0 w 720"/>
              <a:gd name="T1" fmla="*/ 2147483647 h 504"/>
              <a:gd name="T2" fmla="*/ 2147483647 w 720"/>
              <a:gd name="T3" fmla="*/ 2147483647 h 504"/>
              <a:gd name="T4" fmla="*/ 2147483647 w 720"/>
              <a:gd name="T5" fmla="*/ 0 h 504"/>
              <a:gd name="T6" fmla="*/ 0 60000 65536"/>
              <a:gd name="T7" fmla="*/ 0 60000 65536"/>
              <a:gd name="T8" fmla="*/ 0 60000 65536"/>
              <a:gd name="T9" fmla="*/ 0 w 720"/>
              <a:gd name="T10" fmla="*/ 0 h 504"/>
              <a:gd name="T11" fmla="*/ 720 w 720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04">
                <a:moveTo>
                  <a:pt x="0" y="504"/>
                </a:moveTo>
                <a:cubicBezTo>
                  <a:pt x="61" y="459"/>
                  <a:pt x="198" y="204"/>
                  <a:pt x="366" y="234"/>
                </a:cubicBezTo>
                <a:cubicBezTo>
                  <a:pt x="534" y="264"/>
                  <a:pt x="646" y="49"/>
                  <a:pt x="72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58" name="Rectangle 100"/>
          <p:cNvSpPr>
            <a:spLocks noChangeArrowheads="1"/>
          </p:cNvSpPr>
          <p:nvPr/>
        </p:nvSpPr>
        <p:spPr bwMode="auto">
          <a:xfrm>
            <a:off x="5876926" y="402431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59" name="Line 101"/>
          <p:cNvSpPr>
            <a:spLocks noChangeShapeType="1"/>
          </p:cNvSpPr>
          <p:nvPr/>
        </p:nvSpPr>
        <p:spPr bwMode="auto">
          <a:xfrm flipV="1">
            <a:off x="6022976" y="3657600"/>
            <a:ext cx="104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Rectangle 102"/>
          <p:cNvSpPr>
            <a:spLocks noChangeArrowheads="1"/>
          </p:cNvSpPr>
          <p:nvPr/>
        </p:nvSpPr>
        <p:spPr bwMode="auto">
          <a:xfrm>
            <a:off x="7077076" y="402431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61" name="Line 103"/>
          <p:cNvSpPr>
            <a:spLocks noChangeShapeType="1"/>
          </p:cNvSpPr>
          <p:nvPr/>
        </p:nvSpPr>
        <p:spPr bwMode="auto">
          <a:xfrm flipV="1">
            <a:off x="7215188" y="3648075"/>
            <a:ext cx="9366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Rectangle 104"/>
          <p:cNvSpPr>
            <a:spLocks noChangeArrowheads="1"/>
          </p:cNvSpPr>
          <p:nvPr/>
        </p:nvSpPr>
        <p:spPr bwMode="auto">
          <a:xfrm>
            <a:off x="8250239" y="4019551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63" name="Line 105"/>
          <p:cNvSpPr>
            <a:spLocks noChangeShapeType="1"/>
          </p:cNvSpPr>
          <p:nvPr/>
        </p:nvSpPr>
        <p:spPr bwMode="auto">
          <a:xfrm flipV="1">
            <a:off x="8407400" y="36433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4" name="Rectangle 106"/>
          <p:cNvSpPr>
            <a:spLocks noChangeArrowheads="1"/>
          </p:cNvSpPr>
          <p:nvPr/>
        </p:nvSpPr>
        <p:spPr bwMode="auto">
          <a:xfrm>
            <a:off x="9429751" y="4014789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60465" name="Line 107"/>
          <p:cNvSpPr>
            <a:spLocks noChangeShapeType="1"/>
          </p:cNvSpPr>
          <p:nvPr/>
        </p:nvSpPr>
        <p:spPr bwMode="auto">
          <a:xfrm flipV="1">
            <a:off x="9601200" y="364331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Rectangle 108"/>
          <p:cNvSpPr>
            <a:spLocks noChangeArrowheads="1"/>
          </p:cNvSpPr>
          <p:nvPr/>
        </p:nvSpPr>
        <p:spPr bwMode="auto">
          <a:xfrm>
            <a:off x="6029326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67" name="Line 91"/>
          <p:cNvSpPr>
            <a:spLocks noChangeShapeType="1"/>
          </p:cNvSpPr>
          <p:nvPr/>
        </p:nvSpPr>
        <p:spPr bwMode="auto">
          <a:xfrm flipV="1">
            <a:off x="6127751" y="4343401"/>
            <a:ext cx="220663" cy="847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8" name="Rectangle 109"/>
          <p:cNvSpPr>
            <a:spLocks noChangeArrowheads="1"/>
          </p:cNvSpPr>
          <p:nvPr/>
        </p:nvSpPr>
        <p:spPr bwMode="auto">
          <a:xfrm>
            <a:off x="5810251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469" name="AutoShape 110"/>
          <p:cNvCxnSpPr>
            <a:cxnSpLocks noChangeShapeType="1"/>
            <a:endCxn id="60441" idx="1"/>
          </p:cNvCxnSpPr>
          <p:nvPr/>
        </p:nvCxnSpPr>
        <p:spPr bwMode="auto">
          <a:xfrm>
            <a:off x="5905501" y="5181601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70" name="Rectangle 111"/>
          <p:cNvSpPr>
            <a:spLocks noChangeArrowheads="1"/>
          </p:cNvSpPr>
          <p:nvPr/>
        </p:nvSpPr>
        <p:spPr bwMode="auto">
          <a:xfrm>
            <a:off x="7439026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71" name="Rectangle 112"/>
          <p:cNvSpPr>
            <a:spLocks noChangeArrowheads="1"/>
          </p:cNvSpPr>
          <p:nvPr/>
        </p:nvSpPr>
        <p:spPr bwMode="auto">
          <a:xfrm>
            <a:off x="7658101" y="5040314"/>
            <a:ext cx="31432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60472" name="Rectangle 113"/>
          <p:cNvSpPr>
            <a:spLocks noChangeArrowheads="1"/>
          </p:cNvSpPr>
          <p:nvPr/>
        </p:nvSpPr>
        <p:spPr bwMode="auto">
          <a:xfrm>
            <a:off x="7219951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73" name="Rectangle 114"/>
          <p:cNvSpPr>
            <a:spLocks noChangeArrowheads="1"/>
          </p:cNvSpPr>
          <p:nvPr/>
        </p:nvSpPr>
        <p:spPr bwMode="auto">
          <a:xfrm>
            <a:off x="7000876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474" name="AutoShape 115"/>
          <p:cNvCxnSpPr>
            <a:cxnSpLocks noChangeShapeType="1"/>
          </p:cNvCxnSpPr>
          <p:nvPr/>
        </p:nvCxnSpPr>
        <p:spPr bwMode="auto">
          <a:xfrm>
            <a:off x="7096126" y="5181601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75" name="Freeform 93"/>
          <p:cNvSpPr>
            <a:spLocks/>
          </p:cNvSpPr>
          <p:nvPr/>
        </p:nvSpPr>
        <p:spPr bwMode="auto">
          <a:xfrm>
            <a:off x="7532689" y="4362451"/>
            <a:ext cx="1106487" cy="828675"/>
          </a:xfrm>
          <a:custGeom>
            <a:avLst/>
            <a:gdLst>
              <a:gd name="T0" fmla="*/ 0 w 720"/>
              <a:gd name="T1" fmla="*/ 2147483647 h 522"/>
              <a:gd name="T2" fmla="*/ 2147483647 w 720"/>
              <a:gd name="T3" fmla="*/ 2147483647 h 522"/>
              <a:gd name="T4" fmla="*/ 2147483647 w 720"/>
              <a:gd name="T5" fmla="*/ 2147483647 h 522"/>
              <a:gd name="T6" fmla="*/ 2147483647 w 720"/>
              <a:gd name="T7" fmla="*/ 0 h 52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522"/>
              <a:gd name="T14" fmla="*/ 720 w 720"/>
              <a:gd name="T15" fmla="*/ 522 h 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522">
                <a:moveTo>
                  <a:pt x="0" y="522"/>
                </a:moveTo>
                <a:cubicBezTo>
                  <a:pt x="42" y="477"/>
                  <a:pt x="66" y="324"/>
                  <a:pt x="252" y="252"/>
                </a:cubicBezTo>
                <a:cubicBezTo>
                  <a:pt x="438" y="180"/>
                  <a:pt x="468" y="240"/>
                  <a:pt x="594" y="156"/>
                </a:cubicBezTo>
                <a:cubicBezTo>
                  <a:pt x="720" y="72"/>
                  <a:pt x="679" y="33"/>
                  <a:pt x="70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76" name="Line 94"/>
          <p:cNvSpPr>
            <a:spLocks noChangeShapeType="1"/>
          </p:cNvSpPr>
          <p:nvPr/>
        </p:nvSpPr>
        <p:spPr bwMode="auto">
          <a:xfrm flipV="1">
            <a:off x="7308850" y="4352925"/>
            <a:ext cx="230188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7" name="Rectangle 120"/>
          <p:cNvSpPr>
            <a:spLocks noChangeArrowheads="1"/>
          </p:cNvSpPr>
          <p:nvPr/>
        </p:nvSpPr>
        <p:spPr bwMode="auto">
          <a:xfrm>
            <a:off x="8624889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78" name="Rectangle 121"/>
          <p:cNvSpPr>
            <a:spLocks noChangeArrowheads="1"/>
          </p:cNvSpPr>
          <p:nvPr/>
        </p:nvSpPr>
        <p:spPr bwMode="auto">
          <a:xfrm>
            <a:off x="8843964" y="5040314"/>
            <a:ext cx="31432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sp>
        <p:nvSpPr>
          <p:cNvPr id="60479" name="Rectangle 122"/>
          <p:cNvSpPr>
            <a:spLocks noChangeArrowheads="1"/>
          </p:cNvSpPr>
          <p:nvPr/>
        </p:nvSpPr>
        <p:spPr bwMode="auto">
          <a:xfrm>
            <a:off x="8405814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80" name="Rectangle 123"/>
          <p:cNvSpPr>
            <a:spLocks noChangeArrowheads="1"/>
          </p:cNvSpPr>
          <p:nvPr/>
        </p:nvSpPr>
        <p:spPr bwMode="auto">
          <a:xfrm>
            <a:off x="8186739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481" name="AutoShape 124"/>
          <p:cNvCxnSpPr>
            <a:cxnSpLocks noChangeShapeType="1"/>
          </p:cNvCxnSpPr>
          <p:nvPr/>
        </p:nvCxnSpPr>
        <p:spPr bwMode="auto">
          <a:xfrm>
            <a:off x="8281989" y="5181601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82" name="Line 97"/>
          <p:cNvSpPr>
            <a:spLocks noChangeShapeType="1"/>
          </p:cNvSpPr>
          <p:nvPr/>
        </p:nvSpPr>
        <p:spPr bwMode="auto">
          <a:xfrm flipH="1" flipV="1">
            <a:off x="8697913" y="4352926"/>
            <a:ext cx="19050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3" name="Freeform 98"/>
          <p:cNvSpPr>
            <a:spLocks/>
          </p:cNvSpPr>
          <p:nvPr/>
        </p:nvSpPr>
        <p:spPr bwMode="auto">
          <a:xfrm>
            <a:off x="6438900" y="4362451"/>
            <a:ext cx="2076450" cy="828675"/>
          </a:xfrm>
          <a:custGeom>
            <a:avLst/>
            <a:gdLst>
              <a:gd name="T0" fmla="*/ 2147483647 w 1308"/>
              <a:gd name="T1" fmla="*/ 2147483647 h 522"/>
              <a:gd name="T2" fmla="*/ 2147483647 w 1308"/>
              <a:gd name="T3" fmla="*/ 2147483647 h 522"/>
              <a:gd name="T4" fmla="*/ 2147483647 w 1308"/>
              <a:gd name="T5" fmla="*/ 2147483647 h 522"/>
              <a:gd name="T6" fmla="*/ 0 w 1308"/>
              <a:gd name="T7" fmla="*/ 0 h 522"/>
              <a:gd name="T8" fmla="*/ 0 60000 65536"/>
              <a:gd name="T9" fmla="*/ 0 60000 65536"/>
              <a:gd name="T10" fmla="*/ 0 60000 65536"/>
              <a:gd name="T11" fmla="*/ 0 60000 65536"/>
              <a:gd name="T12" fmla="*/ 0 w 1308"/>
              <a:gd name="T13" fmla="*/ 0 h 522"/>
              <a:gd name="T14" fmla="*/ 1308 w 1308"/>
              <a:gd name="T15" fmla="*/ 522 h 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8" h="522">
                <a:moveTo>
                  <a:pt x="1308" y="522"/>
                </a:moveTo>
                <a:cubicBezTo>
                  <a:pt x="1272" y="469"/>
                  <a:pt x="1239" y="238"/>
                  <a:pt x="1080" y="204"/>
                </a:cubicBezTo>
                <a:cubicBezTo>
                  <a:pt x="936" y="114"/>
                  <a:pt x="531" y="353"/>
                  <a:pt x="354" y="318"/>
                </a:cubicBezTo>
                <a:cubicBezTo>
                  <a:pt x="177" y="283"/>
                  <a:pt x="74" y="66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84" name="Rectangle 125"/>
          <p:cNvSpPr>
            <a:spLocks noChangeArrowheads="1"/>
          </p:cNvSpPr>
          <p:nvPr/>
        </p:nvSpPr>
        <p:spPr bwMode="auto">
          <a:xfrm>
            <a:off x="9829801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85" name="Rectangle 126"/>
          <p:cNvSpPr>
            <a:spLocks noChangeArrowheads="1"/>
          </p:cNvSpPr>
          <p:nvPr/>
        </p:nvSpPr>
        <p:spPr bwMode="auto">
          <a:xfrm>
            <a:off x="10048876" y="5040314"/>
            <a:ext cx="31432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sp>
        <p:nvSpPr>
          <p:cNvPr id="60486" name="Rectangle 127"/>
          <p:cNvSpPr>
            <a:spLocks noChangeArrowheads="1"/>
          </p:cNvSpPr>
          <p:nvPr/>
        </p:nvSpPr>
        <p:spPr bwMode="auto">
          <a:xfrm>
            <a:off x="9610726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87" name="Rectangle 128"/>
          <p:cNvSpPr>
            <a:spLocks noChangeArrowheads="1"/>
          </p:cNvSpPr>
          <p:nvPr/>
        </p:nvSpPr>
        <p:spPr bwMode="auto">
          <a:xfrm>
            <a:off x="9391651" y="5040314"/>
            <a:ext cx="219075" cy="314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0488" name="AutoShape 129"/>
          <p:cNvCxnSpPr>
            <a:cxnSpLocks noChangeShapeType="1"/>
          </p:cNvCxnSpPr>
          <p:nvPr/>
        </p:nvCxnSpPr>
        <p:spPr bwMode="auto">
          <a:xfrm>
            <a:off x="9486901" y="5181601"/>
            <a:ext cx="161925" cy="644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89" name="Freeform 95"/>
          <p:cNvSpPr>
            <a:spLocks/>
          </p:cNvSpPr>
          <p:nvPr/>
        </p:nvSpPr>
        <p:spPr bwMode="auto">
          <a:xfrm>
            <a:off x="8782051" y="4343401"/>
            <a:ext cx="962025" cy="847725"/>
          </a:xfrm>
          <a:custGeom>
            <a:avLst/>
            <a:gdLst>
              <a:gd name="T0" fmla="*/ 2147483647 w 606"/>
              <a:gd name="T1" fmla="*/ 2147483647 h 534"/>
              <a:gd name="T2" fmla="*/ 2147483647 w 606"/>
              <a:gd name="T3" fmla="*/ 2147483647 h 534"/>
              <a:gd name="T4" fmla="*/ 2147483647 w 606"/>
              <a:gd name="T5" fmla="*/ 2147483647 h 534"/>
              <a:gd name="T6" fmla="*/ 0 w 606"/>
              <a:gd name="T7" fmla="*/ 0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606"/>
              <a:gd name="T13" fmla="*/ 0 h 534"/>
              <a:gd name="T14" fmla="*/ 606 w 606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" h="534">
                <a:moveTo>
                  <a:pt x="606" y="534"/>
                </a:moveTo>
                <a:cubicBezTo>
                  <a:pt x="606" y="534"/>
                  <a:pt x="606" y="330"/>
                  <a:pt x="531" y="282"/>
                </a:cubicBezTo>
                <a:cubicBezTo>
                  <a:pt x="456" y="234"/>
                  <a:pt x="279" y="294"/>
                  <a:pt x="207" y="237"/>
                </a:cubicBezTo>
                <a:cubicBezTo>
                  <a:pt x="135" y="180"/>
                  <a:pt x="43" y="5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90" name="Line 96"/>
          <p:cNvSpPr>
            <a:spLocks noChangeShapeType="1"/>
          </p:cNvSpPr>
          <p:nvPr/>
        </p:nvSpPr>
        <p:spPr bwMode="auto">
          <a:xfrm flipH="1" flipV="1">
            <a:off x="9891714" y="4352926"/>
            <a:ext cx="14287" cy="828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1" name="Line 131"/>
          <p:cNvSpPr>
            <a:spLocks noChangeShapeType="1"/>
          </p:cNvSpPr>
          <p:nvPr/>
        </p:nvSpPr>
        <p:spPr bwMode="auto">
          <a:xfrm>
            <a:off x="5810250" y="3048000"/>
            <a:ext cx="455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List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79010" y="2516208"/>
            <a:ext cx="4875211" cy="3541714"/>
          </a:xfrm>
        </p:spPr>
        <p:txBody>
          <a:bodyPr/>
          <a:lstStyle/>
          <a:p>
            <a:r>
              <a:rPr lang="en-US" dirty="0" smtClean="0"/>
              <a:t>Adjacency Lists associate edges with their end vertices</a:t>
            </a:r>
          </a:p>
          <a:p>
            <a:r>
              <a:rPr lang="en-US" dirty="0" smtClean="0"/>
              <a:t>Each vertex stores a list of incident edges</a:t>
            </a:r>
          </a:p>
        </p:txBody>
      </p:sp>
      <p:grpSp>
        <p:nvGrpSpPr>
          <p:cNvPr id="61444" name="Group 49"/>
          <p:cNvGrpSpPr>
            <a:grpSpLocks/>
          </p:cNvGrpSpPr>
          <p:nvPr/>
        </p:nvGrpSpPr>
        <p:grpSpPr bwMode="auto">
          <a:xfrm>
            <a:off x="7612566" y="295765"/>
            <a:ext cx="3049588" cy="2124075"/>
            <a:chOff x="3080" y="480"/>
            <a:chExt cx="2356" cy="1663"/>
          </a:xfrm>
        </p:grpSpPr>
        <p:sp>
          <p:nvSpPr>
            <p:cNvPr id="61469" name="Oval 50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1470" name="Oval 51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61471" name="Oval 52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61472" name="Oval 53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61473" name="Oval 54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cxnSp>
          <p:nvCxnSpPr>
            <p:cNvPr id="61474" name="AutoShape 55"/>
            <p:cNvCxnSpPr>
              <a:cxnSpLocks noChangeShapeType="1"/>
              <a:stCxn id="61472" idx="0"/>
              <a:endCxn id="61469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5" name="AutoShape 56"/>
            <p:cNvCxnSpPr>
              <a:cxnSpLocks noChangeShapeType="1"/>
              <a:stCxn id="61472" idx="7"/>
              <a:endCxn id="61473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6" name="AutoShape 57"/>
            <p:cNvCxnSpPr>
              <a:cxnSpLocks noChangeShapeType="1"/>
              <a:stCxn id="61473" idx="0"/>
              <a:endCxn id="61470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7" name="AutoShape 58"/>
            <p:cNvCxnSpPr>
              <a:cxnSpLocks noChangeShapeType="1"/>
              <a:stCxn id="61469" idx="6"/>
              <a:endCxn id="61470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8" name="AutoShape 59"/>
            <p:cNvCxnSpPr>
              <a:cxnSpLocks noChangeShapeType="1"/>
              <a:stCxn id="61473" idx="4"/>
              <a:endCxn id="61471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79" name="AutoShape 60"/>
            <p:cNvCxnSpPr>
              <a:cxnSpLocks noChangeShapeType="1"/>
              <a:endCxn id="61472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80" name="Text Box 61"/>
            <p:cNvSpPr txBox="1">
              <a:spLocks noChangeArrowheads="1"/>
            </p:cNvSpPr>
            <p:nvPr/>
          </p:nvSpPr>
          <p:spPr bwMode="auto">
            <a:xfrm rot="-347285">
              <a:off x="4027" y="480"/>
              <a:ext cx="46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1481" name="Text Box 62"/>
            <p:cNvSpPr txBox="1">
              <a:spLocks noChangeArrowheads="1"/>
            </p:cNvSpPr>
            <p:nvPr/>
          </p:nvSpPr>
          <p:spPr bwMode="auto">
            <a:xfrm rot="-4662247">
              <a:off x="3163" y="1055"/>
              <a:ext cx="47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1482" name="Text Box 63"/>
            <p:cNvSpPr txBox="1">
              <a:spLocks noChangeArrowheads="1"/>
            </p:cNvSpPr>
            <p:nvPr/>
          </p:nvSpPr>
          <p:spPr bwMode="auto">
            <a:xfrm rot="-1544869">
              <a:off x="3623" y="1224"/>
              <a:ext cx="57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1483" name="Text Box 64"/>
            <p:cNvSpPr txBox="1">
              <a:spLocks noChangeArrowheads="1"/>
            </p:cNvSpPr>
            <p:nvPr/>
          </p:nvSpPr>
          <p:spPr bwMode="auto">
            <a:xfrm rot="2626382">
              <a:off x="4661" y="1390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1484" name="Text Box 65"/>
            <p:cNvSpPr txBox="1">
              <a:spLocks noChangeArrowheads="1"/>
            </p:cNvSpPr>
            <p:nvPr/>
          </p:nvSpPr>
          <p:spPr bwMode="auto">
            <a:xfrm rot="565849">
              <a:off x="3946" y="1831"/>
              <a:ext cx="5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1485" name="Text Box 66"/>
            <p:cNvSpPr txBox="1">
              <a:spLocks noChangeArrowheads="1"/>
            </p:cNvSpPr>
            <p:nvPr/>
          </p:nvSpPr>
          <p:spPr bwMode="auto">
            <a:xfrm rot="-1891667">
              <a:off x="4657" y="796"/>
              <a:ext cx="46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2791" y="2106634"/>
            <a:ext cx="6184900" cy="3843338"/>
            <a:chOff x="1981201" y="2024063"/>
            <a:chExt cx="6184900" cy="3843338"/>
          </a:xfrm>
        </p:grpSpPr>
        <p:sp>
          <p:nvSpPr>
            <p:cNvPr id="61445" name="Line 67"/>
            <p:cNvSpPr>
              <a:spLocks noChangeShapeType="1"/>
            </p:cNvSpPr>
            <p:nvPr/>
          </p:nvSpPr>
          <p:spPr bwMode="auto">
            <a:xfrm>
              <a:off x="2667000" y="2774950"/>
              <a:ext cx="1970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61446" name="AutoShape 36"/>
            <p:cNvCxnSpPr>
              <a:cxnSpLocks noChangeShapeType="1"/>
              <a:stCxn id="61447" idx="2"/>
              <a:endCxn id="61451" idx="0"/>
            </p:cNvCxnSpPr>
            <p:nvPr/>
          </p:nvCxnSpPr>
          <p:spPr bwMode="auto">
            <a:xfrm>
              <a:off x="2330450" y="2994025"/>
              <a:ext cx="0" cy="24209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47" name="AutoShape 37"/>
            <p:cNvSpPr>
              <a:spLocks noChangeArrowheads="1"/>
            </p:cNvSpPr>
            <p:nvPr/>
          </p:nvSpPr>
          <p:spPr bwMode="auto">
            <a:xfrm>
              <a:off x="1993900" y="2541588"/>
              <a:ext cx="673100" cy="442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61448" name="AutoShape 38"/>
            <p:cNvSpPr>
              <a:spLocks noChangeArrowheads="1"/>
            </p:cNvSpPr>
            <p:nvPr/>
          </p:nvSpPr>
          <p:spPr bwMode="auto">
            <a:xfrm>
              <a:off x="1993900" y="3262313"/>
              <a:ext cx="673100" cy="442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61449" name="AutoShape 39"/>
            <p:cNvSpPr>
              <a:spLocks noChangeArrowheads="1"/>
            </p:cNvSpPr>
            <p:nvPr/>
          </p:nvSpPr>
          <p:spPr bwMode="auto">
            <a:xfrm>
              <a:off x="1993900" y="3983038"/>
              <a:ext cx="673100" cy="442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61450" name="AutoShape 40"/>
            <p:cNvSpPr>
              <a:spLocks noChangeArrowheads="1"/>
            </p:cNvSpPr>
            <p:nvPr/>
          </p:nvSpPr>
          <p:spPr bwMode="auto">
            <a:xfrm>
              <a:off x="1993900" y="4703763"/>
              <a:ext cx="673100" cy="442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61451" name="AutoShape 41"/>
            <p:cNvSpPr>
              <a:spLocks noChangeArrowheads="1"/>
            </p:cNvSpPr>
            <p:nvPr/>
          </p:nvSpPr>
          <p:spPr bwMode="auto">
            <a:xfrm>
              <a:off x="1993900" y="5424488"/>
              <a:ext cx="673100" cy="4429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  <a:endParaRPr lang="en-US" altLang="zh-TW" sz="2400" i="1">
                <a:ea typeface="新細明體" charset="-120"/>
              </a:endParaRPr>
            </a:p>
          </p:txBody>
        </p:sp>
        <p:sp>
          <p:nvSpPr>
            <p:cNvPr id="61452" name="AutoShape 44"/>
            <p:cNvSpPr>
              <a:spLocks noChangeArrowheads="1"/>
            </p:cNvSpPr>
            <p:nvPr/>
          </p:nvSpPr>
          <p:spPr bwMode="auto">
            <a:xfrm>
              <a:off x="2808289" y="2551114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(ORD, PVD)</a:t>
              </a:r>
            </a:p>
          </p:txBody>
        </p:sp>
        <p:sp>
          <p:nvSpPr>
            <p:cNvPr id="61453" name="Text Box 48"/>
            <p:cNvSpPr txBox="1">
              <a:spLocks noChangeArrowheads="1"/>
            </p:cNvSpPr>
            <p:nvPr/>
          </p:nvSpPr>
          <p:spPr bwMode="auto">
            <a:xfrm>
              <a:off x="1981201" y="2024063"/>
              <a:ext cx="193992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b="0" dirty="0">
                  <a:ea typeface="新細明體" charset="-120"/>
                </a:rPr>
                <a:t>Adjacency List</a:t>
              </a:r>
            </a:p>
          </p:txBody>
        </p:sp>
        <p:sp>
          <p:nvSpPr>
            <p:cNvPr id="61454" name="AutoShape 70"/>
            <p:cNvSpPr>
              <a:spLocks noChangeArrowheads="1"/>
            </p:cNvSpPr>
            <p:nvPr/>
          </p:nvSpPr>
          <p:spPr bwMode="auto">
            <a:xfrm>
              <a:off x="4637089" y="253047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(ORD, DFW)</a:t>
              </a:r>
            </a:p>
          </p:txBody>
        </p:sp>
        <p:sp>
          <p:nvSpPr>
            <p:cNvPr id="61455" name="Line 72"/>
            <p:cNvSpPr>
              <a:spLocks noChangeShapeType="1"/>
            </p:cNvSpPr>
            <p:nvPr/>
          </p:nvSpPr>
          <p:spPr bwMode="auto">
            <a:xfrm>
              <a:off x="2667001" y="3452813"/>
              <a:ext cx="3813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6" name="AutoShape 73"/>
            <p:cNvSpPr>
              <a:spLocks noChangeArrowheads="1"/>
            </p:cNvSpPr>
            <p:nvPr/>
          </p:nvSpPr>
          <p:spPr bwMode="auto">
            <a:xfrm>
              <a:off x="2808289" y="322897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(LGA, PVD)</a:t>
              </a:r>
            </a:p>
          </p:txBody>
        </p:sp>
        <p:sp>
          <p:nvSpPr>
            <p:cNvPr id="61457" name="AutoShape 74"/>
            <p:cNvSpPr>
              <a:spLocks noChangeArrowheads="1"/>
            </p:cNvSpPr>
            <p:nvPr/>
          </p:nvSpPr>
          <p:spPr bwMode="auto">
            <a:xfrm>
              <a:off x="4637089" y="3208339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(LGA, MIA)</a:t>
              </a:r>
            </a:p>
          </p:txBody>
        </p:sp>
        <p:sp>
          <p:nvSpPr>
            <p:cNvPr id="61458" name="Line 76"/>
            <p:cNvSpPr>
              <a:spLocks noChangeShapeType="1"/>
            </p:cNvSpPr>
            <p:nvPr/>
          </p:nvSpPr>
          <p:spPr bwMode="auto">
            <a:xfrm>
              <a:off x="2667000" y="4195763"/>
              <a:ext cx="1970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59" name="AutoShape 77"/>
            <p:cNvSpPr>
              <a:spLocks noChangeArrowheads="1"/>
            </p:cNvSpPr>
            <p:nvPr/>
          </p:nvSpPr>
          <p:spPr bwMode="auto">
            <a:xfrm>
              <a:off x="2808289" y="397192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(PVD, ORD)</a:t>
              </a:r>
            </a:p>
          </p:txBody>
        </p:sp>
        <p:sp>
          <p:nvSpPr>
            <p:cNvPr id="61460" name="AutoShape 78"/>
            <p:cNvSpPr>
              <a:spLocks noChangeArrowheads="1"/>
            </p:cNvSpPr>
            <p:nvPr/>
          </p:nvSpPr>
          <p:spPr bwMode="auto">
            <a:xfrm>
              <a:off x="4637089" y="3951289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(PVD, LGA)</a:t>
              </a:r>
            </a:p>
          </p:txBody>
        </p:sp>
        <p:sp>
          <p:nvSpPr>
            <p:cNvPr id="61461" name="AutoShape 79"/>
            <p:cNvSpPr>
              <a:spLocks noChangeArrowheads="1"/>
            </p:cNvSpPr>
            <p:nvPr/>
          </p:nvSpPr>
          <p:spPr bwMode="auto">
            <a:xfrm>
              <a:off x="6480176" y="322897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(LGA, DFW)</a:t>
              </a:r>
            </a:p>
          </p:txBody>
        </p:sp>
        <p:sp>
          <p:nvSpPr>
            <p:cNvPr id="61462" name="Line 80"/>
            <p:cNvSpPr>
              <a:spLocks noChangeShapeType="1"/>
            </p:cNvSpPr>
            <p:nvPr/>
          </p:nvSpPr>
          <p:spPr bwMode="auto">
            <a:xfrm>
              <a:off x="2667001" y="4932363"/>
              <a:ext cx="3813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63" name="AutoShape 81"/>
            <p:cNvSpPr>
              <a:spLocks noChangeArrowheads="1"/>
            </p:cNvSpPr>
            <p:nvPr/>
          </p:nvSpPr>
          <p:spPr bwMode="auto">
            <a:xfrm>
              <a:off x="2808289" y="470852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(DFW, ORD)</a:t>
              </a:r>
            </a:p>
          </p:txBody>
        </p:sp>
        <p:sp>
          <p:nvSpPr>
            <p:cNvPr id="61464" name="AutoShape 82"/>
            <p:cNvSpPr>
              <a:spLocks noChangeArrowheads="1"/>
            </p:cNvSpPr>
            <p:nvPr/>
          </p:nvSpPr>
          <p:spPr bwMode="auto">
            <a:xfrm>
              <a:off x="4637089" y="4687889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(DFW, LGA)</a:t>
              </a:r>
            </a:p>
          </p:txBody>
        </p:sp>
        <p:sp>
          <p:nvSpPr>
            <p:cNvPr id="61465" name="AutoShape 83"/>
            <p:cNvSpPr>
              <a:spLocks noChangeArrowheads="1"/>
            </p:cNvSpPr>
            <p:nvPr/>
          </p:nvSpPr>
          <p:spPr bwMode="auto">
            <a:xfrm>
              <a:off x="6480176" y="4687889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(DFW, MIA)</a:t>
              </a:r>
            </a:p>
          </p:txBody>
        </p:sp>
        <p:sp>
          <p:nvSpPr>
            <p:cNvPr id="61466" name="Line 84"/>
            <p:cNvSpPr>
              <a:spLocks noChangeShapeType="1"/>
            </p:cNvSpPr>
            <p:nvPr/>
          </p:nvSpPr>
          <p:spPr bwMode="auto">
            <a:xfrm>
              <a:off x="2667000" y="5637213"/>
              <a:ext cx="19700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467" name="AutoShape 85"/>
            <p:cNvSpPr>
              <a:spLocks noChangeArrowheads="1"/>
            </p:cNvSpPr>
            <p:nvPr/>
          </p:nvSpPr>
          <p:spPr bwMode="auto">
            <a:xfrm>
              <a:off x="2808289" y="5413376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(MIA, LGA)</a:t>
              </a:r>
            </a:p>
          </p:txBody>
        </p:sp>
        <p:sp>
          <p:nvSpPr>
            <p:cNvPr id="61468" name="AutoShape 86"/>
            <p:cNvSpPr>
              <a:spLocks noChangeArrowheads="1"/>
            </p:cNvSpPr>
            <p:nvPr/>
          </p:nvSpPr>
          <p:spPr bwMode="auto">
            <a:xfrm>
              <a:off x="4637089" y="5392739"/>
              <a:ext cx="1685925" cy="4540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(MIA, DFW)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dirty="0" smtClean="0"/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list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2469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2470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2471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2472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2473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2474" name="AutoShape 9"/>
            <p:cNvCxnSpPr>
              <a:cxnSpLocks noChangeShapeType="1"/>
              <a:stCxn id="62472" idx="0"/>
              <a:endCxn id="62469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AutoShape 10"/>
            <p:cNvCxnSpPr>
              <a:cxnSpLocks noChangeShapeType="1"/>
              <a:stCxn id="62472" idx="7"/>
              <a:endCxn id="62473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6" name="AutoShape 11"/>
            <p:cNvCxnSpPr>
              <a:cxnSpLocks noChangeShapeType="1"/>
              <a:stCxn id="62473" idx="0"/>
              <a:endCxn id="62470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7" name="AutoShape 12"/>
            <p:cNvCxnSpPr>
              <a:cxnSpLocks noChangeShapeType="1"/>
              <a:stCxn id="62469" idx="6"/>
              <a:endCxn id="62470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AutoShape 14"/>
            <p:cNvCxnSpPr>
              <a:cxnSpLocks noChangeShapeType="1"/>
              <a:stCxn id="62471" idx="1"/>
              <a:endCxn id="62469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479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2480" name="AutoShape 14"/>
            <p:cNvCxnSpPr>
              <a:cxnSpLocks noChangeShapeType="1"/>
              <a:stCxn id="62469" idx="2"/>
              <a:endCxn id="62479" idx="6"/>
            </p:cNvCxnSpPr>
            <p:nvPr/>
          </p:nvCxnSpPr>
          <p:spPr bwMode="auto">
            <a:xfrm rot="10800000" flipV="1">
              <a:off x="3282950" y="3351213"/>
              <a:ext cx="808038" cy="627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55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036555"/>
                  </p:ext>
                </p:extLst>
              </p:nvPr>
            </p:nvGraphicFramePr>
            <p:xfrm>
              <a:off x="1242740" y="2097088"/>
              <a:ext cx="6356817" cy="4365498"/>
            </p:xfrm>
            <a:graphic>
              <a:graphicData uri="http://schemas.openxmlformats.org/drawingml/2006/table">
                <a:tbl>
                  <a:tblPr/>
                  <a:tblGrid>
                    <a:gridCol w="3204156"/>
                    <a:gridCol w="3152661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93745" marR="1937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List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incidentEdges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eraseVertex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7036555"/>
                  </p:ext>
                </p:extLst>
              </p:nvPr>
            </p:nvGraphicFramePr>
            <p:xfrm>
              <a:off x="1242740" y="2097088"/>
              <a:ext cx="6356817" cy="4365498"/>
            </p:xfrm>
            <a:graphic>
              <a:graphicData uri="http://schemas.openxmlformats.org/drawingml/2006/table">
                <a:tbl>
                  <a:tblPr/>
                  <a:tblGrid>
                    <a:gridCol w="3204156"/>
                    <a:gridCol w="3152661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976" r="-99430" b="-33392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18261" r="-9943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318261" r="-9943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91515" r="-99430" b="-53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850000" r="-99430" b="-1578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" name="Group 3"/>
          <p:cNvGrpSpPr/>
          <p:nvPr/>
        </p:nvGrpSpPr>
        <p:grpSpPr>
          <a:xfrm>
            <a:off x="7704332" y="2466278"/>
            <a:ext cx="3857625" cy="2087564"/>
            <a:chOff x="7191375" y="2667000"/>
            <a:chExt cx="3857625" cy="2087564"/>
          </a:xfrm>
        </p:grpSpPr>
        <p:sp>
          <p:nvSpPr>
            <p:cNvPr id="63521" name="Line 69"/>
            <p:cNvSpPr>
              <a:spLocks noChangeShapeType="1"/>
            </p:cNvSpPr>
            <p:nvPr/>
          </p:nvSpPr>
          <p:spPr bwMode="auto">
            <a:xfrm>
              <a:off x="7612063" y="3159125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63522" name="AutoShape 70"/>
            <p:cNvCxnSpPr>
              <a:cxnSpLocks noChangeShapeType="1"/>
              <a:stCxn id="63523" idx="2"/>
              <a:endCxn id="63527" idx="0"/>
            </p:cNvCxnSpPr>
            <p:nvPr/>
          </p:nvCxnSpPr>
          <p:spPr bwMode="auto">
            <a:xfrm>
              <a:off x="7400925" y="3271838"/>
              <a:ext cx="0" cy="1249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23" name="AutoShape 71"/>
            <p:cNvSpPr>
              <a:spLocks noChangeArrowheads="1"/>
            </p:cNvSpPr>
            <p:nvPr/>
          </p:nvSpPr>
          <p:spPr bwMode="auto">
            <a:xfrm>
              <a:off x="7191375" y="3038475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ORD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4" name="AutoShape 72"/>
            <p:cNvSpPr>
              <a:spLocks noChangeArrowheads="1"/>
            </p:cNvSpPr>
            <p:nvPr/>
          </p:nvSpPr>
          <p:spPr bwMode="auto">
            <a:xfrm>
              <a:off x="7191375" y="3409950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LGA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5" name="AutoShape 73"/>
            <p:cNvSpPr>
              <a:spLocks noChangeArrowheads="1"/>
            </p:cNvSpPr>
            <p:nvPr/>
          </p:nvSpPr>
          <p:spPr bwMode="auto">
            <a:xfrm>
              <a:off x="7191375" y="3783013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PVD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6" name="AutoShape 74"/>
            <p:cNvSpPr>
              <a:spLocks noChangeArrowheads="1"/>
            </p:cNvSpPr>
            <p:nvPr/>
          </p:nvSpPr>
          <p:spPr bwMode="auto">
            <a:xfrm>
              <a:off x="7191375" y="4154488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DFW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7" name="AutoShape 75"/>
            <p:cNvSpPr>
              <a:spLocks noChangeArrowheads="1"/>
            </p:cNvSpPr>
            <p:nvPr/>
          </p:nvSpPr>
          <p:spPr bwMode="auto">
            <a:xfrm>
              <a:off x="7191375" y="4525963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MIA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8" name="AutoShape 76"/>
            <p:cNvSpPr>
              <a:spLocks noChangeArrowheads="1"/>
            </p:cNvSpPr>
            <p:nvPr/>
          </p:nvSpPr>
          <p:spPr bwMode="auto">
            <a:xfrm>
              <a:off x="7700963" y="3043238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(ORD, PVD)</a:t>
              </a:r>
            </a:p>
          </p:txBody>
        </p:sp>
        <p:sp>
          <p:nvSpPr>
            <p:cNvPr id="63529" name="Text Box 77"/>
            <p:cNvSpPr txBox="1">
              <a:spLocks noChangeArrowheads="1"/>
            </p:cNvSpPr>
            <p:nvPr/>
          </p:nvSpPr>
          <p:spPr bwMode="auto">
            <a:xfrm>
              <a:off x="8361363" y="2667000"/>
              <a:ext cx="16446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400">
                  <a:ea typeface="新細明體" charset="-120"/>
                </a:rPr>
                <a:t>Adjacency List</a:t>
              </a:r>
            </a:p>
          </p:txBody>
        </p:sp>
        <p:sp>
          <p:nvSpPr>
            <p:cNvPr id="63530" name="AutoShape 78"/>
            <p:cNvSpPr>
              <a:spLocks noChangeArrowheads="1"/>
            </p:cNvSpPr>
            <p:nvPr/>
          </p:nvSpPr>
          <p:spPr bwMode="auto">
            <a:xfrm>
              <a:off x="8843963" y="3033713"/>
              <a:ext cx="1052512" cy="233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(ORD, DFW)</a:t>
              </a:r>
            </a:p>
          </p:txBody>
        </p:sp>
        <p:sp>
          <p:nvSpPr>
            <p:cNvPr id="63531" name="Line 79"/>
            <p:cNvSpPr>
              <a:spLocks noChangeShapeType="1"/>
            </p:cNvSpPr>
            <p:nvPr/>
          </p:nvSpPr>
          <p:spPr bwMode="auto">
            <a:xfrm>
              <a:off x="7612064" y="3508375"/>
              <a:ext cx="2382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2" name="AutoShape 80"/>
            <p:cNvSpPr>
              <a:spLocks noChangeArrowheads="1"/>
            </p:cNvSpPr>
            <p:nvPr/>
          </p:nvSpPr>
          <p:spPr bwMode="auto">
            <a:xfrm>
              <a:off x="7700963" y="3394076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PVD)</a:t>
              </a:r>
            </a:p>
          </p:txBody>
        </p:sp>
        <p:sp>
          <p:nvSpPr>
            <p:cNvPr id="63533" name="AutoShape 81"/>
            <p:cNvSpPr>
              <a:spLocks noChangeArrowheads="1"/>
            </p:cNvSpPr>
            <p:nvPr/>
          </p:nvSpPr>
          <p:spPr bwMode="auto">
            <a:xfrm>
              <a:off x="8843963" y="3382963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MIA)</a:t>
              </a:r>
            </a:p>
          </p:txBody>
        </p:sp>
        <p:sp>
          <p:nvSpPr>
            <p:cNvPr id="63534" name="Line 82"/>
            <p:cNvSpPr>
              <a:spLocks noChangeShapeType="1"/>
            </p:cNvSpPr>
            <p:nvPr/>
          </p:nvSpPr>
          <p:spPr bwMode="auto">
            <a:xfrm>
              <a:off x="7612063" y="3892550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5" name="AutoShape 83"/>
            <p:cNvSpPr>
              <a:spLocks noChangeArrowheads="1"/>
            </p:cNvSpPr>
            <p:nvPr/>
          </p:nvSpPr>
          <p:spPr bwMode="auto">
            <a:xfrm>
              <a:off x="7700963" y="3776663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(PVD, ORD)</a:t>
              </a:r>
            </a:p>
          </p:txBody>
        </p:sp>
        <p:sp>
          <p:nvSpPr>
            <p:cNvPr id="63536" name="AutoShape 84"/>
            <p:cNvSpPr>
              <a:spLocks noChangeArrowheads="1"/>
            </p:cNvSpPr>
            <p:nvPr/>
          </p:nvSpPr>
          <p:spPr bwMode="auto">
            <a:xfrm>
              <a:off x="8843963" y="3765550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(PVD, LGA)</a:t>
              </a:r>
            </a:p>
          </p:txBody>
        </p:sp>
        <p:sp>
          <p:nvSpPr>
            <p:cNvPr id="63537" name="AutoShape 85"/>
            <p:cNvSpPr>
              <a:spLocks noChangeArrowheads="1"/>
            </p:cNvSpPr>
            <p:nvPr/>
          </p:nvSpPr>
          <p:spPr bwMode="auto">
            <a:xfrm>
              <a:off x="9994900" y="3394076"/>
              <a:ext cx="1054100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DFW)</a:t>
              </a:r>
            </a:p>
          </p:txBody>
        </p:sp>
        <p:sp>
          <p:nvSpPr>
            <p:cNvPr id="63538" name="Line 86"/>
            <p:cNvSpPr>
              <a:spLocks noChangeShapeType="1"/>
            </p:cNvSpPr>
            <p:nvPr/>
          </p:nvSpPr>
          <p:spPr bwMode="auto">
            <a:xfrm>
              <a:off x="7612064" y="4271963"/>
              <a:ext cx="2382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9" name="AutoShape 87"/>
            <p:cNvSpPr>
              <a:spLocks noChangeArrowheads="1"/>
            </p:cNvSpPr>
            <p:nvPr/>
          </p:nvSpPr>
          <p:spPr bwMode="auto">
            <a:xfrm>
              <a:off x="7700963" y="4157663"/>
              <a:ext cx="1052512" cy="233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ORD)</a:t>
              </a:r>
            </a:p>
          </p:txBody>
        </p:sp>
        <p:sp>
          <p:nvSpPr>
            <p:cNvPr id="63540" name="AutoShape 88"/>
            <p:cNvSpPr>
              <a:spLocks noChangeArrowheads="1"/>
            </p:cNvSpPr>
            <p:nvPr/>
          </p:nvSpPr>
          <p:spPr bwMode="auto">
            <a:xfrm>
              <a:off x="8843963" y="4146551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LGA)</a:t>
              </a:r>
            </a:p>
          </p:txBody>
        </p:sp>
        <p:sp>
          <p:nvSpPr>
            <p:cNvPr id="63541" name="AutoShape 89"/>
            <p:cNvSpPr>
              <a:spLocks noChangeArrowheads="1"/>
            </p:cNvSpPr>
            <p:nvPr/>
          </p:nvSpPr>
          <p:spPr bwMode="auto">
            <a:xfrm>
              <a:off x="9994900" y="4146551"/>
              <a:ext cx="1054100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MIA)</a:t>
              </a:r>
            </a:p>
          </p:txBody>
        </p:sp>
        <p:sp>
          <p:nvSpPr>
            <p:cNvPr id="63542" name="Line 90"/>
            <p:cNvSpPr>
              <a:spLocks noChangeShapeType="1"/>
            </p:cNvSpPr>
            <p:nvPr/>
          </p:nvSpPr>
          <p:spPr bwMode="auto">
            <a:xfrm>
              <a:off x="7612063" y="4635500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43" name="AutoShape 91"/>
            <p:cNvSpPr>
              <a:spLocks noChangeArrowheads="1"/>
            </p:cNvSpPr>
            <p:nvPr/>
          </p:nvSpPr>
          <p:spPr bwMode="auto">
            <a:xfrm>
              <a:off x="7700963" y="4521201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(MIA, LGA)</a:t>
              </a:r>
            </a:p>
          </p:txBody>
        </p:sp>
        <p:sp>
          <p:nvSpPr>
            <p:cNvPr id="63544" name="AutoShape 92"/>
            <p:cNvSpPr>
              <a:spLocks noChangeArrowheads="1"/>
            </p:cNvSpPr>
            <p:nvPr/>
          </p:nvSpPr>
          <p:spPr bwMode="auto">
            <a:xfrm>
              <a:off x="8843963" y="4510088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(MIA, DFW)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3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Asymptotic Performance</a:t>
            </a:r>
            <a:br>
              <a:rPr lang="en-US" altLang="zh-TW" dirty="0" smtClean="0"/>
            </a:br>
            <a:r>
              <a:rPr lang="en-US" altLang="zh-TW" sz="2800" dirty="0" smtClean="0"/>
              <a:t>Adjacency List Structure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9079178"/>
                  </p:ext>
                </p:extLst>
              </p:nvPr>
            </p:nvGraphicFramePr>
            <p:xfrm>
              <a:off x="1242740" y="2097088"/>
              <a:ext cx="6356817" cy="4365498"/>
            </p:xfrm>
            <a:graphic>
              <a:graphicData uri="http://schemas.openxmlformats.org/drawingml/2006/table">
                <a:tbl>
                  <a:tblPr/>
                  <a:tblGrid>
                    <a:gridCol w="3204156"/>
                    <a:gridCol w="3152661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193745" marR="1937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List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incidentEdges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𝑥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eraseVertex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9079178"/>
                  </p:ext>
                </p:extLst>
              </p:nvPr>
            </p:nvGraphicFramePr>
            <p:xfrm>
              <a:off x="1242740" y="2097088"/>
              <a:ext cx="6356817" cy="4365498"/>
            </p:xfrm>
            <a:graphic>
              <a:graphicData uri="http://schemas.openxmlformats.org/drawingml/2006/table">
                <a:tbl>
                  <a:tblPr/>
                  <a:tblGrid>
                    <a:gridCol w="3204156"/>
                    <a:gridCol w="3152661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976" r="-99430" b="-33035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1931" t="-221795" r="-965" b="-611538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18261" r="-99430" b="-3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1931" t="-218261" r="-965" b="-314783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318261" r="-99430" b="-2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1931" t="-318261" r="-965" b="-214783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291515" r="-99430" b="-4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1931" t="-291515" r="-965" b="-49697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80" t="-850000" r="-99430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3745" marR="193745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01931" t="-850000" r="-965" b="-78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4" name="Group 3"/>
          <p:cNvGrpSpPr/>
          <p:nvPr/>
        </p:nvGrpSpPr>
        <p:grpSpPr>
          <a:xfrm>
            <a:off x="7704332" y="2466278"/>
            <a:ext cx="3857625" cy="2087564"/>
            <a:chOff x="7191375" y="2667000"/>
            <a:chExt cx="3857625" cy="2087564"/>
          </a:xfrm>
        </p:grpSpPr>
        <p:sp>
          <p:nvSpPr>
            <p:cNvPr id="63521" name="Line 69"/>
            <p:cNvSpPr>
              <a:spLocks noChangeShapeType="1"/>
            </p:cNvSpPr>
            <p:nvPr/>
          </p:nvSpPr>
          <p:spPr bwMode="auto">
            <a:xfrm>
              <a:off x="7612063" y="3159125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63522" name="AutoShape 70"/>
            <p:cNvCxnSpPr>
              <a:cxnSpLocks noChangeShapeType="1"/>
              <a:stCxn id="63523" idx="2"/>
              <a:endCxn id="63527" idx="0"/>
            </p:cNvCxnSpPr>
            <p:nvPr/>
          </p:nvCxnSpPr>
          <p:spPr bwMode="auto">
            <a:xfrm>
              <a:off x="7400925" y="3271838"/>
              <a:ext cx="0" cy="1249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23" name="AutoShape 71"/>
            <p:cNvSpPr>
              <a:spLocks noChangeArrowheads="1"/>
            </p:cNvSpPr>
            <p:nvPr/>
          </p:nvSpPr>
          <p:spPr bwMode="auto">
            <a:xfrm>
              <a:off x="7191375" y="3038475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ORD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4" name="AutoShape 72"/>
            <p:cNvSpPr>
              <a:spLocks noChangeArrowheads="1"/>
            </p:cNvSpPr>
            <p:nvPr/>
          </p:nvSpPr>
          <p:spPr bwMode="auto">
            <a:xfrm>
              <a:off x="7191375" y="3409950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LGA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5" name="AutoShape 73"/>
            <p:cNvSpPr>
              <a:spLocks noChangeArrowheads="1"/>
            </p:cNvSpPr>
            <p:nvPr/>
          </p:nvSpPr>
          <p:spPr bwMode="auto">
            <a:xfrm>
              <a:off x="7191375" y="3783013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PVD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6" name="AutoShape 74"/>
            <p:cNvSpPr>
              <a:spLocks noChangeArrowheads="1"/>
            </p:cNvSpPr>
            <p:nvPr/>
          </p:nvSpPr>
          <p:spPr bwMode="auto">
            <a:xfrm>
              <a:off x="7191375" y="4154488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DFW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7" name="AutoShape 75"/>
            <p:cNvSpPr>
              <a:spLocks noChangeArrowheads="1"/>
            </p:cNvSpPr>
            <p:nvPr/>
          </p:nvSpPr>
          <p:spPr bwMode="auto">
            <a:xfrm>
              <a:off x="7191375" y="4525963"/>
              <a:ext cx="420688" cy="228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MIA</a:t>
              </a:r>
              <a:endParaRPr lang="en-US" altLang="zh-TW" sz="1400" i="1">
                <a:ea typeface="新細明體" charset="-120"/>
              </a:endParaRPr>
            </a:p>
          </p:txBody>
        </p:sp>
        <p:sp>
          <p:nvSpPr>
            <p:cNvPr id="63528" name="AutoShape 76"/>
            <p:cNvSpPr>
              <a:spLocks noChangeArrowheads="1"/>
            </p:cNvSpPr>
            <p:nvPr/>
          </p:nvSpPr>
          <p:spPr bwMode="auto">
            <a:xfrm>
              <a:off x="7700963" y="3043238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(ORD, PVD)</a:t>
              </a:r>
            </a:p>
          </p:txBody>
        </p:sp>
        <p:sp>
          <p:nvSpPr>
            <p:cNvPr id="63529" name="Text Box 77"/>
            <p:cNvSpPr txBox="1">
              <a:spLocks noChangeArrowheads="1"/>
            </p:cNvSpPr>
            <p:nvPr/>
          </p:nvSpPr>
          <p:spPr bwMode="auto">
            <a:xfrm>
              <a:off x="8361363" y="2667000"/>
              <a:ext cx="16446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400">
                  <a:ea typeface="新細明體" charset="-120"/>
                </a:rPr>
                <a:t>Adjacency List</a:t>
              </a:r>
            </a:p>
          </p:txBody>
        </p:sp>
        <p:sp>
          <p:nvSpPr>
            <p:cNvPr id="63530" name="AutoShape 78"/>
            <p:cNvSpPr>
              <a:spLocks noChangeArrowheads="1"/>
            </p:cNvSpPr>
            <p:nvPr/>
          </p:nvSpPr>
          <p:spPr bwMode="auto">
            <a:xfrm>
              <a:off x="8843963" y="3033713"/>
              <a:ext cx="1052512" cy="233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(ORD, DFW)</a:t>
              </a:r>
            </a:p>
          </p:txBody>
        </p:sp>
        <p:sp>
          <p:nvSpPr>
            <p:cNvPr id="63531" name="Line 79"/>
            <p:cNvSpPr>
              <a:spLocks noChangeShapeType="1"/>
            </p:cNvSpPr>
            <p:nvPr/>
          </p:nvSpPr>
          <p:spPr bwMode="auto">
            <a:xfrm>
              <a:off x="7612064" y="3508375"/>
              <a:ext cx="2382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2" name="AutoShape 80"/>
            <p:cNvSpPr>
              <a:spLocks noChangeArrowheads="1"/>
            </p:cNvSpPr>
            <p:nvPr/>
          </p:nvSpPr>
          <p:spPr bwMode="auto">
            <a:xfrm>
              <a:off x="7700963" y="3394076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PVD)</a:t>
              </a:r>
            </a:p>
          </p:txBody>
        </p:sp>
        <p:sp>
          <p:nvSpPr>
            <p:cNvPr id="63533" name="AutoShape 81"/>
            <p:cNvSpPr>
              <a:spLocks noChangeArrowheads="1"/>
            </p:cNvSpPr>
            <p:nvPr/>
          </p:nvSpPr>
          <p:spPr bwMode="auto">
            <a:xfrm>
              <a:off x="8843963" y="3382963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MIA)</a:t>
              </a:r>
            </a:p>
          </p:txBody>
        </p:sp>
        <p:sp>
          <p:nvSpPr>
            <p:cNvPr id="63534" name="Line 82"/>
            <p:cNvSpPr>
              <a:spLocks noChangeShapeType="1"/>
            </p:cNvSpPr>
            <p:nvPr/>
          </p:nvSpPr>
          <p:spPr bwMode="auto">
            <a:xfrm>
              <a:off x="7612063" y="3892550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5" name="AutoShape 83"/>
            <p:cNvSpPr>
              <a:spLocks noChangeArrowheads="1"/>
            </p:cNvSpPr>
            <p:nvPr/>
          </p:nvSpPr>
          <p:spPr bwMode="auto">
            <a:xfrm>
              <a:off x="7700963" y="3776663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(PVD, ORD)</a:t>
              </a:r>
            </a:p>
          </p:txBody>
        </p:sp>
        <p:sp>
          <p:nvSpPr>
            <p:cNvPr id="63536" name="AutoShape 84"/>
            <p:cNvSpPr>
              <a:spLocks noChangeArrowheads="1"/>
            </p:cNvSpPr>
            <p:nvPr/>
          </p:nvSpPr>
          <p:spPr bwMode="auto">
            <a:xfrm>
              <a:off x="8843963" y="3765550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(PVD, LGA)</a:t>
              </a:r>
            </a:p>
          </p:txBody>
        </p:sp>
        <p:sp>
          <p:nvSpPr>
            <p:cNvPr id="63537" name="AutoShape 85"/>
            <p:cNvSpPr>
              <a:spLocks noChangeArrowheads="1"/>
            </p:cNvSpPr>
            <p:nvPr/>
          </p:nvSpPr>
          <p:spPr bwMode="auto">
            <a:xfrm>
              <a:off x="9994900" y="3394076"/>
              <a:ext cx="1054100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(LGA, DFW)</a:t>
              </a:r>
            </a:p>
          </p:txBody>
        </p:sp>
        <p:sp>
          <p:nvSpPr>
            <p:cNvPr id="63538" name="Line 86"/>
            <p:cNvSpPr>
              <a:spLocks noChangeShapeType="1"/>
            </p:cNvSpPr>
            <p:nvPr/>
          </p:nvSpPr>
          <p:spPr bwMode="auto">
            <a:xfrm>
              <a:off x="7612064" y="4271963"/>
              <a:ext cx="2382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9" name="AutoShape 87"/>
            <p:cNvSpPr>
              <a:spLocks noChangeArrowheads="1"/>
            </p:cNvSpPr>
            <p:nvPr/>
          </p:nvSpPr>
          <p:spPr bwMode="auto">
            <a:xfrm>
              <a:off x="7700963" y="4157663"/>
              <a:ext cx="1052512" cy="233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ORD)</a:t>
              </a:r>
            </a:p>
          </p:txBody>
        </p:sp>
        <p:sp>
          <p:nvSpPr>
            <p:cNvPr id="63540" name="AutoShape 88"/>
            <p:cNvSpPr>
              <a:spLocks noChangeArrowheads="1"/>
            </p:cNvSpPr>
            <p:nvPr/>
          </p:nvSpPr>
          <p:spPr bwMode="auto">
            <a:xfrm>
              <a:off x="8843963" y="4146551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LGA)</a:t>
              </a:r>
            </a:p>
          </p:txBody>
        </p:sp>
        <p:sp>
          <p:nvSpPr>
            <p:cNvPr id="63541" name="AutoShape 89"/>
            <p:cNvSpPr>
              <a:spLocks noChangeArrowheads="1"/>
            </p:cNvSpPr>
            <p:nvPr/>
          </p:nvSpPr>
          <p:spPr bwMode="auto">
            <a:xfrm>
              <a:off x="9994900" y="4146551"/>
              <a:ext cx="1054100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(DFW, MIA)</a:t>
              </a:r>
            </a:p>
          </p:txBody>
        </p:sp>
        <p:sp>
          <p:nvSpPr>
            <p:cNvPr id="63542" name="Line 90"/>
            <p:cNvSpPr>
              <a:spLocks noChangeShapeType="1"/>
            </p:cNvSpPr>
            <p:nvPr/>
          </p:nvSpPr>
          <p:spPr bwMode="auto">
            <a:xfrm>
              <a:off x="7612063" y="4635500"/>
              <a:ext cx="1231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43" name="AutoShape 91"/>
            <p:cNvSpPr>
              <a:spLocks noChangeArrowheads="1"/>
            </p:cNvSpPr>
            <p:nvPr/>
          </p:nvSpPr>
          <p:spPr bwMode="auto">
            <a:xfrm>
              <a:off x="7700963" y="4521201"/>
              <a:ext cx="1052512" cy="233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(MIA, LGA)</a:t>
              </a:r>
            </a:p>
          </p:txBody>
        </p:sp>
        <p:sp>
          <p:nvSpPr>
            <p:cNvPr id="63544" name="AutoShape 92"/>
            <p:cNvSpPr>
              <a:spLocks noChangeArrowheads="1"/>
            </p:cNvSpPr>
            <p:nvPr/>
          </p:nvSpPr>
          <p:spPr bwMode="auto">
            <a:xfrm>
              <a:off x="8843963" y="4510088"/>
              <a:ext cx="1052512" cy="234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400">
                  <a:ea typeface="新細明體" charset="-120"/>
                </a:rPr>
                <a:t>(MIA, DFW)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Adjacency List Structure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ea typeface="新細明體" charset="-120"/>
              </a:rPr>
              <a:t>Store vertex sequence and edge sequence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ea typeface="新細明體" charset="-120"/>
              </a:rPr>
              <a:t>Each vertex stores a sequence of incident edges</a:t>
            </a:r>
            <a:endParaRPr lang="en-US" altLang="zh-TW" sz="2000" dirty="0">
              <a:solidFill>
                <a:schemeClr val="tx2"/>
              </a:solidFill>
              <a:ea typeface="新細明體" charset="-120"/>
            </a:endParaRP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zh-TW" sz="1800" dirty="0">
                <a:ea typeface="新細明體" charset="-120"/>
              </a:rPr>
              <a:t>S</a:t>
            </a:r>
            <a:r>
              <a:rPr lang="en-US" altLang="zh-TW" sz="1800" dirty="0" smtClean="0">
                <a:ea typeface="新細明體" charset="-120"/>
              </a:rPr>
              <a:t>equence </a:t>
            </a:r>
            <a:r>
              <a:rPr lang="en-US" altLang="zh-TW" sz="1800" dirty="0">
                <a:ea typeface="新細明體" charset="-120"/>
              </a:rPr>
              <a:t>of references to edge objects of incident edges</a:t>
            </a:r>
          </a:p>
          <a:p>
            <a:pPr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zh-TW" sz="2000" dirty="0">
                <a:solidFill>
                  <a:schemeClr val="tx2"/>
                </a:solidFill>
                <a:ea typeface="新細明體" charset="-120"/>
              </a:rPr>
              <a:t>Augmented edge objects</a:t>
            </a:r>
          </a:p>
          <a:p>
            <a:pPr lvl="1">
              <a:lnSpc>
                <a:spcPct val="90000"/>
              </a:lnSpc>
              <a:buClrTx/>
              <a:buFont typeface="Times" panose="02020603050405020304" pitchFamily="18" charset="0"/>
              <a:buChar char="•"/>
            </a:pPr>
            <a:r>
              <a:rPr lang="en-US" altLang="zh-TW" sz="1800" dirty="0">
                <a:ea typeface="新細明體" charset="-120"/>
              </a:rPr>
              <a:t>R</a:t>
            </a:r>
            <a:r>
              <a:rPr lang="en-US" altLang="zh-TW" sz="1800" dirty="0" smtClean="0">
                <a:ea typeface="新細明體" charset="-120"/>
              </a:rPr>
              <a:t>eferences </a:t>
            </a:r>
            <a:r>
              <a:rPr lang="en-US" altLang="zh-TW" sz="1800" dirty="0">
                <a:ea typeface="新細明體" charset="-120"/>
              </a:rPr>
              <a:t>to associated positions in incidence sequences of end vertices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40599" y="1667107"/>
            <a:ext cx="2133600" cy="681038"/>
            <a:chOff x="6750050" y="1600200"/>
            <a:chExt cx="2133600" cy="681038"/>
          </a:xfrm>
        </p:grpSpPr>
        <p:sp>
          <p:nvSpPr>
            <p:cNvPr id="64519" name="Oval 6"/>
            <p:cNvSpPr>
              <a:spLocks noChangeArrowheads="1"/>
            </p:cNvSpPr>
            <p:nvPr/>
          </p:nvSpPr>
          <p:spPr bwMode="auto">
            <a:xfrm>
              <a:off x="6750050" y="1976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u</a:t>
              </a:r>
            </a:p>
          </p:txBody>
        </p:sp>
        <p:sp>
          <p:nvSpPr>
            <p:cNvPr id="64520" name="Oval 7"/>
            <p:cNvSpPr>
              <a:spLocks noChangeArrowheads="1"/>
            </p:cNvSpPr>
            <p:nvPr/>
          </p:nvSpPr>
          <p:spPr bwMode="auto">
            <a:xfrm>
              <a:off x="7661275" y="160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v</a:t>
              </a:r>
            </a:p>
          </p:txBody>
        </p:sp>
        <p:sp>
          <p:nvSpPr>
            <p:cNvPr id="64521" name="Oval 8"/>
            <p:cNvSpPr>
              <a:spLocks noChangeArrowheads="1"/>
            </p:cNvSpPr>
            <p:nvPr/>
          </p:nvSpPr>
          <p:spPr bwMode="auto">
            <a:xfrm>
              <a:off x="8578850" y="1976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w</a:t>
              </a:r>
            </a:p>
          </p:txBody>
        </p:sp>
        <p:cxnSp>
          <p:nvCxnSpPr>
            <p:cNvPr id="64522" name="AutoShape 9"/>
            <p:cNvCxnSpPr>
              <a:cxnSpLocks noChangeShapeType="1"/>
              <a:stCxn id="64520" idx="5"/>
              <a:endCxn id="64521" idx="1"/>
            </p:cNvCxnSpPr>
            <p:nvPr/>
          </p:nvCxnSpPr>
          <p:spPr bwMode="auto">
            <a:xfrm>
              <a:off x="7921626" y="1870075"/>
              <a:ext cx="701675" cy="141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3" name="AutoShape 10"/>
            <p:cNvCxnSpPr>
              <a:cxnSpLocks noChangeShapeType="1"/>
              <a:stCxn id="64520" idx="3"/>
              <a:endCxn id="64519" idx="7"/>
            </p:cNvCxnSpPr>
            <p:nvPr/>
          </p:nvCxnSpPr>
          <p:spPr bwMode="auto">
            <a:xfrm flipH="1">
              <a:off x="7010401" y="1870075"/>
              <a:ext cx="695325" cy="141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205663" y="1600200"/>
              <a:ext cx="304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8116888" y="1600200"/>
              <a:ext cx="311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19799" y="2810107"/>
            <a:ext cx="4775200" cy="3505200"/>
            <a:chOff x="5360989" y="2743200"/>
            <a:chExt cx="4775200" cy="3505200"/>
          </a:xfrm>
        </p:grpSpPr>
        <p:cxnSp>
          <p:nvCxnSpPr>
            <p:cNvPr id="64517" name="AutoShape 4"/>
            <p:cNvCxnSpPr>
              <a:cxnSpLocks noChangeShapeType="1"/>
              <a:stCxn id="64532" idx="2"/>
              <a:endCxn id="64531" idx="6"/>
            </p:cNvCxnSpPr>
            <p:nvPr/>
          </p:nvCxnSpPr>
          <p:spPr bwMode="auto">
            <a:xfrm flipH="1">
              <a:off x="6337301" y="6096000"/>
              <a:ext cx="273367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18" name="AutoShape 5"/>
            <p:cNvCxnSpPr>
              <a:cxnSpLocks noChangeShapeType="1"/>
              <a:stCxn id="64528" idx="2"/>
              <a:endCxn id="64526" idx="6"/>
            </p:cNvCxnSpPr>
            <p:nvPr/>
          </p:nvCxnSpPr>
          <p:spPr bwMode="auto">
            <a:xfrm flipH="1">
              <a:off x="6334125" y="2895600"/>
              <a:ext cx="29400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6" name="Oval 15"/>
            <p:cNvSpPr>
              <a:spLocks noChangeArrowheads="1"/>
            </p:cNvSpPr>
            <p:nvPr/>
          </p:nvSpPr>
          <p:spPr bwMode="auto">
            <a:xfrm>
              <a:off x="6019800" y="2743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27" name="Oval 16"/>
            <p:cNvSpPr>
              <a:spLocks noChangeArrowheads="1"/>
            </p:cNvSpPr>
            <p:nvPr/>
          </p:nvSpPr>
          <p:spPr bwMode="auto">
            <a:xfrm>
              <a:off x="7634288" y="2743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28" name="Oval 17"/>
            <p:cNvSpPr>
              <a:spLocks noChangeArrowheads="1"/>
            </p:cNvSpPr>
            <p:nvPr/>
          </p:nvSpPr>
          <p:spPr bwMode="auto">
            <a:xfrm>
              <a:off x="9283700" y="2743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29" name="Rectangle 18"/>
            <p:cNvSpPr>
              <a:spLocks noChangeArrowheads="1"/>
            </p:cNvSpPr>
            <p:nvPr/>
          </p:nvSpPr>
          <p:spPr bwMode="auto">
            <a:xfrm>
              <a:off x="6248401" y="5192714"/>
              <a:ext cx="219075" cy="4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Rectangle 19"/>
            <p:cNvSpPr>
              <a:spLocks noChangeArrowheads="1"/>
            </p:cNvSpPr>
            <p:nvPr/>
          </p:nvSpPr>
          <p:spPr bwMode="auto">
            <a:xfrm>
              <a:off x="6467476" y="5192714"/>
              <a:ext cx="314325" cy="4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64531" name="Oval 24"/>
            <p:cNvSpPr>
              <a:spLocks noChangeArrowheads="1"/>
            </p:cNvSpPr>
            <p:nvPr/>
          </p:nvSpPr>
          <p:spPr bwMode="auto">
            <a:xfrm>
              <a:off x="6022975" y="5943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32" name="Oval 27"/>
            <p:cNvSpPr>
              <a:spLocks noChangeArrowheads="1"/>
            </p:cNvSpPr>
            <p:nvPr/>
          </p:nvSpPr>
          <p:spPr bwMode="auto">
            <a:xfrm>
              <a:off x="9080500" y="5943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cxnSp>
          <p:nvCxnSpPr>
            <p:cNvPr id="64533" name="AutoShape 28"/>
            <p:cNvCxnSpPr>
              <a:cxnSpLocks noChangeShapeType="1"/>
              <a:endCxn id="64529" idx="2"/>
            </p:cNvCxnSpPr>
            <p:nvPr/>
          </p:nvCxnSpPr>
          <p:spPr bwMode="auto">
            <a:xfrm flipV="1">
              <a:off x="6175376" y="5648326"/>
              <a:ext cx="182563" cy="455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4" name="AutoShape 31"/>
            <p:cNvCxnSpPr>
              <a:cxnSpLocks noChangeShapeType="1"/>
              <a:endCxn id="64570" idx="2"/>
            </p:cNvCxnSpPr>
            <p:nvPr/>
          </p:nvCxnSpPr>
          <p:spPr bwMode="auto">
            <a:xfrm flipV="1">
              <a:off x="9228138" y="5637214"/>
              <a:ext cx="234950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35" name="Rectangle 32"/>
            <p:cNvSpPr>
              <a:spLocks noChangeArrowheads="1"/>
            </p:cNvSpPr>
            <p:nvPr/>
          </p:nvSpPr>
          <p:spPr bwMode="auto">
            <a:xfrm>
              <a:off x="6191251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u</a:t>
              </a:r>
            </a:p>
          </p:txBody>
        </p:sp>
        <p:sp>
          <p:nvSpPr>
            <p:cNvPr id="64536" name="Rectangle 33"/>
            <p:cNvSpPr>
              <a:spLocks noChangeArrowheads="1"/>
            </p:cNvSpPr>
            <p:nvPr/>
          </p:nvSpPr>
          <p:spPr bwMode="auto">
            <a:xfrm>
              <a:off x="7797801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v</a:t>
              </a:r>
            </a:p>
          </p:txBody>
        </p:sp>
        <p:sp>
          <p:nvSpPr>
            <p:cNvPr id="64537" name="Rectangle 34"/>
            <p:cNvSpPr>
              <a:spLocks noChangeArrowheads="1"/>
            </p:cNvSpPr>
            <p:nvPr/>
          </p:nvSpPr>
          <p:spPr bwMode="auto">
            <a:xfrm>
              <a:off x="9439276" y="3409951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w</a:t>
              </a:r>
            </a:p>
          </p:txBody>
        </p:sp>
        <p:cxnSp>
          <p:nvCxnSpPr>
            <p:cNvPr id="64538" name="AutoShape 36"/>
            <p:cNvCxnSpPr>
              <a:cxnSpLocks noChangeShapeType="1"/>
              <a:endCxn id="64535" idx="0"/>
            </p:cNvCxnSpPr>
            <p:nvPr/>
          </p:nvCxnSpPr>
          <p:spPr bwMode="auto">
            <a:xfrm>
              <a:off x="6167439" y="2890838"/>
              <a:ext cx="180975" cy="514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39" name="AutoShape 37"/>
            <p:cNvCxnSpPr>
              <a:cxnSpLocks noChangeShapeType="1"/>
              <a:endCxn id="64536" idx="0"/>
            </p:cNvCxnSpPr>
            <p:nvPr/>
          </p:nvCxnSpPr>
          <p:spPr bwMode="auto">
            <a:xfrm>
              <a:off x="7781925" y="2890838"/>
              <a:ext cx="173038" cy="514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40" name="AutoShape 38"/>
            <p:cNvCxnSpPr>
              <a:cxnSpLocks noChangeShapeType="1"/>
              <a:endCxn id="64537" idx="0"/>
            </p:cNvCxnSpPr>
            <p:nvPr/>
          </p:nvCxnSpPr>
          <p:spPr bwMode="auto">
            <a:xfrm>
              <a:off x="9436100" y="2895601"/>
              <a:ext cx="160338" cy="504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41" name="Freeform 40"/>
            <p:cNvSpPr>
              <a:spLocks/>
            </p:cNvSpPr>
            <p:nvPr/>
          </p:nvSpPr>
          <p:spPr bwMode="auto">
            <a:xfrm>
              <a:off x="6338888" y="3567114"/>
              <a:ext cx="823912" cy="1747837"/>
            </a:xfrm>
            <a:custGeom>
              <a:avLst/>
              <a:gdLst>
                <a:gd name="T0" fmla="*/ 2147483647 w 519"/>
                <a:gd name="T1" fmla="*/ 2147483647 h 1101"/>
                <a:gd name="T2" fmla="*/ 2147483647 w 519"/>
                <a:gd name="T3" fmla="*/ 2147483647 h 1101"/>
                <a:gd name="T4" fmla="*/ 2147483647 w 519"/>
                <a:gd name="T5" fmla="*/ 2147483647 h 1101"/>
                <a:gd name="T6" fmla="*/ 2147483647 w 519"/>
                <a:gd name="T7" fmla="*/ 0 h 1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1101"/>
                <a:gd name="T14" fmla="*/ 519 w 519"/>
                <a:gd name="T15" fmla="*/ 1101 h 1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1101">
                  <a:moveTo>
                    <a:pt x="3" y="1101"/>
                  </a:moveTo>
                  <a:cubicBezTo>
                    <a:pt x="20" y="1032"/>
                    <a:pt x="0" y="798"/>
                    <a:pt x="108" y="687"/>
                  </a:cubicBezTo>
                  <a:cubicBezTo>
                    <a:pt x="216" y="576"/>
                    <a:pt x="115" y="341"/>
                    <a:pt x="183" y="227"/>
                  </a:cubicBezTo>
                  <a:cubicBezTo>
                    <a:pt x="251" y="113"/>
                    <a:pt x="449" y="47"/>
                    <a:pt x="51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2" name="Rectangle 41"/>
            <p:cNvSpPr>
              <a:spLocks noChangeArrowheads="1"/>
            </p:cNvSpPr>
            <p:nvPr/>
          </p:nvSpPr>
          <p:spPr bwMode="auto">
            <a:xfrm>
              <a:off x="5876926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43" name="Line 42"/>
            <p:cNvSpPr>
              <a:spLocks noChangeShapeType="1"/>
            </p:cNvSpPr>
            <p:nvPr/>
          </p:nvSpPr>
          <p:spPr bwMode="auto">
            <a:xfrm flipV="1">
              <a:off x="6022976" y="3048000"/>
              <a:ext cx="104775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Rectangle 43"/>
            <p:cNvSpPr>
              <a:spLocks noChangeArrowheads="1"/>
            </p:cNvSpPr>
            <p:nvPr/>
          </p:nvSpPr>
          <p:spPr bwMode="auto">
            <a:xfrm>
              <a:off x="7499351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45" name="Line 44"/>
            <p:cNvSpPr>
              <a:spLocks noChangeShapeType="1"/>
            </p:cNvSpPr>
            <p:nvPr/>
          </p:nvSpPr>
          <p:spPr bwMode="auto">
            <a:xfrm flipV="1">
              <a:off x="7637463" y="3038475"/>
              <a:ext cx="93662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6" name="Rectangle 45"/>
            <p:cNvSpPr>
              <a:spLocks noChangeArrowheads="1"/>
            </p:cNvSpPr>
            <p:nvPr/>
          </p:nvSpPr>
          <p:spPr bwMode="auto">
            <a:xfrm>
              <a:off x="9129714" y="3409951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47" name="Line 46"/>
            <p:cNvSpPr>
              <a:spLocks noChangeShapeType="1"/>
            </p:cNvSpPr>
            <p:nvPr/>
          </p:nvSpPr>
          <p:spPr bwMode="auto">
            <a:xfrm flipV="1">
              <a:off x="9286875" y="3033713"/>
              <a:ext cx="4445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8" name="Rectangle 49"/>
            <p:cNvSpPr>
              <a:spLocks noChangeArrowheads="1"/>
            </p:cNvSpPr>
            <p:nvPr/>
          </p:nvSpPr>
          <p:spPr bwMode="auto">
            <a:xfrm>
              <a:off x="6029326" y="5192714"/>
              <a:ext cx="219075" cy="4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49" name="Freeform 50"/>
            <p:cNvSpPr>
              <a:spLocks/>
            </p:cNvSpPr>
            <p:nvPr/>
          </p:nvSpPr>
          <p:spPr bwMode="auto">
            <a:xfrm>
              <a:off x="5853114" y="3729038"/>
              <a:ext cx="485775" cy="1581150"/>
            </a:xfrm>
            <a:custGeom>
              <a:avLst/>
              <a:gdLst>
                <a:gd name="T0" fmla="*/ 2147483647 w 306"/>
                <a:gd name="T1" fmla="*/ 2147483647 h 996"/>
                <a:gd name="T2" fmla="*/ 2147483647 w 306"/>
                <a:gd name="T3" fmla="*/ 2147483647 h 996"/>
                <a:gd name="T4" fmla="*/ 2147483647 w 306"/>
                <a:gd name="T5" fmla="*/ 0 h 996"/>
                <a:gd name="T6" fmla="*/ 0 60000 65536"/>
                <a:gd name="T7" fmla="*/ 0 60000 65536"/>
                <a:gd name="T8" fmla="*/ 0 60000 65536"/>
                <a:gd name="T9" fmla="*/ 0 w 306"/>
                <a:gd name="T10" fmla="*/ 0 h 996"/>
                <a:gd name="T11" fmla="*/ 306 w 306"/>
                <a:gd name="T12" fmla="*/ 996 h 9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" h="996">
                  <a:moveTo>
                    <a:pt x="177" y="996"/>
                  </a:moveTo>
                  <a:cubicBezTo>
                    <a:pt x="173" y="908"/>
                    <a:pt x="306" y="606"/>
                    <a:pt x="153" y="465"/>
                  </a:cubicBezTo>
                  <a:cubicBezTo>
                    <a:pt x="0" y="324"/>
                    <a:pt x="137" y="97"/>
                    <a:pt x="13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50" name="Rectangle 51"/>
            <p:cNvSpPr>
              <a:spLocks noChangeArrowheads="1"/>
            </p:cNvSpPr>
            <p:nvPr/>
          </p:nvSpPr>
          <p:spPr bwMode="auto">
            <a:xfrm>
              <a:off x="5810251" y="5192714"/>
              <a:ext cx="219075" cy="4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51" name="AutoShape 52"/>
            <p:cNvCxnSpPr>
              <a:cxnSpLocks noChangeShapeType="1"/>
              <a:endCxn id="64531" idx="1"/>
            </p:cNvCxnSpPr>
            <p:nvPr/>
          </p:nvCxnSpPr>
          <p:spPr bwMode="auto">
            <a:xfrm>
              <a:off x="5910263" y="5405439"/>
              <a:ext cx="157162" cy="5730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2" name="Rectangle 74"/>
            <p:cNvSpPr>
              <a:spLocks noChangeArrowheads="1"/>
            </p:cNvSpPr>
            <p:nvPr/>
          </p:nvSpPr>
          <p:spPr bwMode="auto">
            <a:xfrm>
              <a:off x="5562601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53" name="Rectangle 75"/>
            <p:cNvSpPr>
              <a:spLocks noChangeArrowheads="1"/>
            </p:cNvSpPr>
            <p:nvPr/>
          </p:nvSpPr>
          <p:spPr bwMode="auto">
            <a:xfrm>
              <a:off x="7185026" y="3414714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54" name="Rectangle 76"/>
            <p:cNvSpPr>
              <a:spLocks noChangeArrowheads="1"/>
            </p:cNvSpPr>
            <p:nvPr/>
          </p:nvSpPr>
          <p:spPr bwMode="auto">
            <a:xfrm>
              <a:off x="8815389" y="3409951"/>
              <a:ext cx="314325" cy="3143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ea typeface="新細明體" charset="-120"/>
              </a:endParaRPr>
            </a:p>
          </p:txBody>
        </p:sp>
        <p:sp>
          <p:nvSpPr>
            <p:cNvPr id="64555" name="Oval 77"/>
            <p:cNvSpPr>
              <a:spLocks noChangeArrowheads="1"/>
            </p:cNvSpPr>
            <p:nvPr/>
          </p:nvSpPr>
          <p:spPr bwMode="auto">
            <a:xfrm>
              <a:off x="5505450" y="41148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64556" name="Oval 78"/>
            <p:cNvSpPr>
              <a:spLocks noChangeArrowheads="1"/>
            </p:cNvSpPr>
            <p:nvPr/>
          </p:nvSpPr>
          <p:spPr bwMode="auto">
            <a:xfrm>
              <a:off x="7004050" y="41148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64557" name="Oval 79"/>
            <p:cNvSpPr>
              <a:spLocks noChangeArrowheads="1"/>
            </p:cNvSpPr>
            <p:nvPr/>
          </p:nvSpPr>
          <p:spPr bwMode="auto">
            <a:xfrm>
              <a:off x="7924800" y="41148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solidFill>
                  <a:schemeClr val="tx2"/>
                </a:solidFill>
                <a:ea typeface="新細明體" charset="-120"/>
              </a:endParaRPr>
            </a:p>
          </p:txBody>
        </p:sp>
        <p:sp>
          <p:nvSpPr>
            <p:cNvPr id="64558" name="Oval 80"/>
            <p:cNvSpPr>
              <a:spLocks noChangeArrowheads="1"/>
            </p:cNvSpPr>
            <p:nvPr/>
          </p:nvSpPr>
          <p:spPr bwMode="auto">
            <a:xfrm>
              <a:off x="8915400" y="41148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TW" altLang="en-US" sz="1800" b="0">
                <a:solidFill>
                  <a:schemeClr val="tx2"/>
                </a:solidFill>
                <a:ea typeface="新細明體" charset="-120"/>
              </a:endParaRPr>
            </a:p>
          </p:txBody>
        </p:sp>
        <p:cxnSp>
          <p:nvCxnSpPr>
            <p:cNvPr id="64559" name="AutoShape 81"/>
            <p:cNvCxnSpPr>
              <a:cxnSpLocks noChangeShapeType="1"/>
              <a:endCxn id="64555" idx="0"/>
            </p:cNvCxnSpPr>
            <p:nvPr/>
          </p:nvCxnSpPr>
          <p:spPr bwMode="auto">
            <a:xfrm flipH="1">
              <a:off x="5657851" y="3562351"/>
              <a:ext cx="47625" cy="5429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0" name="AutoShape 82"/>
            <p:cNvCxnSpPr>
              <a:cxnSpLocks noChangeShapeType="1"/>
            </p:cNvCxnSpPr>
            <p:nvPr/>
          </p:nvCxnSpPr>
          <p:spPr bwMode="auto">
            <a:xfrm flipH="1">
              <a:off x="7161213" y="3576639"/>
              <a:ext cx="177800" cy="547687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1" name="AutoShape 83"/>
            <p:cNvCxnSpPr>
              <a:cxnSpLocks noChangeShapeType="1"/>
              <a:endCxn id="64558" idx="0"/>
            </p:cNvCxnSpPr>
            <p:nvPr/>
          </p:nvCxnSpPr>
          <p:spPr bwMode="auto">
            <a:xfrm>
              <a:off x="8959850" y="3581401"/>
              <a:ext cx="107950" cy="5238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2" name="AutoShape 84"/>
            <p:cNvCxnSpPr>
              <a:cxnSpLocks noChangeShapeType="1"/>
              <a:stCxn id="64557" idx="2"/>
              <a:endCxn id="64556" idx="6"/>
            </p:cNvCxnSpPr>
            <p:nvPr/>
          </p:nvCxnSpPr>
          <p:spPr bwMode="auto">
            <a:xfrm flipH="1">
              <a:off x="7318375" y="4267200"/>
              <a:ext cx="596900" cy="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3" name="AutoShape 85"/>
            <p:cNvCxnSpPr>
              <a:cxnSpLocks noChangeShapeType="1"/>
              <a:endCxn id="64550" idx="0"/>
            </p:cNvCxnSpPr>
            <p:nvPr/>
          </p:nvCxnSpPr>
          <p:spPr bwMode="auto">
            <a:xfrm>
              <a:off x="5653088" y="4271964"/>
              <a:ext cx="266700" cy="91122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4" name="AutoShape 86"/>
            <p:cNvCxnSpPr>
              <a:cxnSpLocks noChangeShapeType="1"/>
            </p:cNvCxnSpPr>
            <p:nvPr/>
          </p:nvCxnSpPr>
          <p:spPr bwMode="auto">
            <a:xfrm rot="5400000">
              <a:off x="6438107" y="4463257"/>
              <a:ext cx="919163" cy="527050"/>
            </a:xfrm>
            <a:prstGeom prst="curvedConnector3">
              <a:avLst>
                <a:gd name="adj1" fmla="val 49912"/>
              </a:avLst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5" name="AutoShape 87"/>
            <p:cNvCxnSpPr>
              <a:cxnSpLocks noChangeShapeType="1"/>
            </p:cNvCxnSpPr>
            <p:nvPr/>
          </p:nvCxnSpPr>
          <p:spPr bwMode="auto">
            <a:xfrm rot="16200000" flipH="1">
              <a:off x="8056563" y="4283075"/>
              <a:ext cx="919162" cy="877888"/>
            </a:xfrm>
            <a:prstGeom prst="curvedConnector3">
              <a:avLst>
                <a:gd name="adj1" fmla="val 49912"/>
              </a:avLst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66" name="AutoShape 88"/>
            <p:cNvCxnSpPr>
              <a:cxnSpLocks noChangeShapeType="1"/>
            </p:cNvCxnSpPr>
            <p:nvPr/>
          </p:nvCxnSpPr>
          <p:spPr bwMode="auto">
            <a:xfrm rot="16200000" flipH="1">
              <a:off x="8812213" y="4522788"/>
              <a:ext cx="901700" cy="39052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67" name="Line 89"/>
            <p:cNvSpPr>
              <a:spLocks noChangeShapeType="1"/>
            </p:cNvSpPr>
            <p:nvPr/>
          </p:nvSpPr>
          <p:spPr bwMode="auto">
            <a:xfrm>
              <a:off x="6029325" y="5414963"/>
              <a:ext cx="4381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8" name="Freeform 90"/>
            <p:cNvSpPr>
              <a:spLocks/>
            </p:cNvSpPr>
            <p:nvPr/>
          </p:nvSpPr>
          <p:spPr bwMode="auto">
            <a:xfrm>
              <a:off x="6348414" y="4395788"/>
              <a:ext cx="1082675" cy="1585912"/>
            </a:xfrm>
            <a:custGeom>
              <a:avLst/>
              <a:gdLst>
                <a:gd name="T0" fmla="*/ 0 w 682"/>
                <a:gd name="T1" fmla="*/ 2147483647 h 999"/>
                <a:gd name="T2" fmla="*/ 2147483647 w 682"/>
                <a:gd name="T3" fmla="*/ 2147483647 h 999"/>
                <a:gd name="T4" fmla="*/ 2147483647 w 682"/>
                <a:gd name="T5" fmla="*/ 2147483647 h 999"/>
                <a:gd name="T6" fmla="*/ 2147483647 w 682"/>
                <a:gd name="T7" fmla="*/ 0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2"/>
                <a:gd name="T13" fmla="*/ 0 h 999"/>
                <a:gd name="T14" fmla="*/ 682 w 682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2" h="999">
                  <a:moveTo>
                    <a:pt x="0" y="706"/>
                  </a:moveTo>
                  <a:cubicBezTo>
                    <a:pt x="42" y="746"/>
                    <a:pt x="147" y="999"/>
                    <a:pt x="252" y="948"/>
                  </a:cubicBezTo>
                  <a:cubicBezTo>
                    <a:pt x="357" y="897"/>
                    <a:pt x="578" y="557"/>
                    <a:pt x="630" y="399"/>
                  </a:cubicBezTo>
                  <a:cubicBezTo>
                    <a:pt x="682" y="241"/>
                    <a:pt x="575" y="83"/>
                    <a:pt x="561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69" name="Freeform 91"/>
            <p:cNvSpPr>
              <a:spLocks/>
            </p:cNvSpPr>
            <p:nvPr/>
          </p:nvSpPr>
          <p:spPr bwMode="auto">
            <a:xfrm>
              <a:off x="5360989" y="4395789"/>
              <a:ext cx="790575" cy="1474787"/>
            </a:xfrm>
            <a:custGeom>
              <a:avLst/>
              <a:gdLst>
                <a:gd name="T0" fmla="*/ 2147483647 w 498"/>
                <a:gd name="T1" fmla="*/ 2147483647 h 929"/>
                <a:gd name="T2" fmla="*/ 2147483647 w 498"/>
                <a:gd name="T3" fmla="*/ 2147483647 h 929"/>
                <a:gd name="T4" fmla="*/ 2147483647 w 498"/>
                <a:gd name="T5" fmla="*/ 2147483647 h 929"/>
                <a:gd name="T6" fmla="*/ 2147483647 w 498"/>
                <a:gd name="T7" fmla="*/ 0 h 9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929"/>
                <a:gd name="T14" fmla="*/ 498 w 498"/>
                <a:gd name="T15" fmla="*/ 929 h 9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929">
                  <a:moveTo>
                    <a:pt x="498" y="721"/>
                  </a:moveTo>
                  <a:cubicBezTo>
                    <a:pt x="468" y="747"/>
                    <a:pt x="396" y="929"/>
                    <a:pt x="319" y="879"/>
                  </a:cubicBezTo>
                  <a:cubicBezTo>
                    <a:pt x="242" y="829"/>
                    <a:pt x="68" y="569"/>
                    <a:pt x="34" y="423"/>
                  </a:cubicBezTo>
                  <a:cubicBezTo>
                    <a:pt x="0" y="277"/>
                    <a:pt x="98" y="88"/>
                    <a:pt x="115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0" name="Rectangle 93"/>
            <p:cNvSpPr>
              <a:spLocks noChangeArrowheads="1"/>
            </p:cNvSpPr>
            <p:nvPr/>
          </p:nvSpPr>
          <p:spPr bwMode="auto">
            <a:xfrm>
              <a:off x="9353551" y="5181600"/>
              <a:ext cx="219075" cy="4460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1" name="Rectangle 94"/>
            <p:cNvSpPr>
              <a:spLocks noChangeArrowheads="1"/>
            </p:cNvSpPr>
            <p:nvPr/>
          </p:nvSpPr>
          <p:spPr bwMode="auto">
            <a:xfrm>
              <a:off x="9572626" y="5181600"/>
              <a:ext cx="314325" cy="4460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64572" name="Rectangle 95"/>
            <p:cNvSpPr>
              <a:spLocks noChangeArrowheads="1"/>
            </p:cNvSpPr>
            <p:nvPr/>
          </p:nvSpPr>
          <p:spPr bwMode="auto">
            <a:xfrm>
              <a:off x="9134476" y="5181600"/>
              <a:ext cx="219075" cy="4460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3" name="Rectangle 96"/>
            <p:cNvSpPr>
              <a:spLocks noChangeArrowheads="1"/>
            </p:cNvSpPr>
            <p:nvPr/>
          </p:nvSpPr>
          <p:spPr bwMode="auto">
            <a:xfrm>
              <a:off x="8915401" y="5181600"/>
              <a:ext cx="219075" cy="446088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4" name="Line 97"/>
            <p:cNvSpPr>
              <a:spLocks noChangeShapeType="1"/>
            </p:cNvSpPr>
            <p:nvPr/>
          </p:nvSpPr>
          <p:spPr bwMode="auto">
            <a:xfrm>
              <a:off x="9134475" y="5403850"/>
              <a:ext cx="4381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5" name="Freeform 72"/>
            <p:cNvSpPr>
              <a:spLocks/>
            </p:cNvSpPr>
            <p:nvPr/>
          </p:nvSpPr>
          <p:spPr bwMode="auto">
            <a:xfrm>
              <a:off x="8115300" y="3562351"/>
              <a:ext cx="1181100" cy="1724025"/>
            </a:xfrm>
            <a:custGeom>
              <a:avLst/>
              <a:gdLst>
                <a:gd name="T0" fmla="*/ 2147483647 w 744"/>
                <a:gd name="T1" fmla="*/ 2147483647 h 1086"/>
                <a:gd name="T2" fmla="*/ 2147483647 w 744"/>
                <a:gd name="T3" fmla="*/ 2147483647 h 1086"/>
                <a:gd name="T4" fmla="*/ 2147483647 w 744"/>
                <a:gd name="T5" fmla="*/ 2147483647 h 1086"/>
                <a:gd name="T6" fmla="*/ 0 w 744"/>
                <a:gd name="T7" fmla="*/ 0 h 10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4"/>
                <a:gd name="T13" fmla="*/ 0 h 1086"/>
                <a:gd name="T14" fmla="*/ 744 w 744"/>
                <a:gd name="T15" fmla="*/ 1086 h 10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4" h="1086">
                  <a:moveTo>
                    <a:pt x="714" y="1086"/>
                  </a:moveTo>
                  <a:cubicBezTo>
                    <a:pt x="693" y="1033"/>
                    <a:pt x="744" y="870"/>
                    <a:pt x="588" y="765"/>
                  </a:cubicBezTo>
                  <a:cubicBezTo>
                    <a:pt x="432" y="660"/>
                    <a:pt x="366" y="192"/>
                    <a:pt x="270" y="108"/>
                  </a:cubicBezTo>
                  <a:cubicBezTo>
                    <a:pt x="174" y="24"/>
                    <a:pt x="56" y="22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6" name="Freeform 73"/>
            <p:cNvSpPr>
              <a:spLocks/>
            </p:cNvSpPr>
            <p:nvPr/>
          </p:nvSpPr>
          <p:spPr bwMode="auto">
            <a:xfrm>
              <a:off x="9472614" y="3729039"/>
              <a:ext cx="566737" cy="1557337"/>
            </a:xfrm>
            <a:custGeom>
              <a:avLst/>
              <a:gdLst>
                <a:gd name="T0" fmla="*/ 0 w 357"/>
                <a:gd name="T1" fmla="*/ 2147483647 h 981"/>
                <a:gd name="T2" fmla="*/ 2147483647 w 357"/>
                <a:gd name="T3" fmla="*/ 2147483647 h 981"/>
                <a:gd name="T4" fmla="*/ 2147483647 w 357"/>
                <a:gd name="T5" fmla="*/ 0 h 981"/>
                <a:gd name="T6" fmla="*/ 0 60000 65536"/>
                <a:gd name="T7" fmla="*/ 0 60000 65536"/>
                <a:gd name="T8" fmla="*/ 0 60000 65536"/>
                <a:gd name="T9" fmla="*/ 0 w 357"/>
                <a:gd name="T10" fmla="*/ 0 h 981"/>
                <a:gd name="T11" fmla="*/ 357 w 357"/>
                <a:gd name="T12" fmla="*/ 981 h 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" h="981">
                  <a:moveTo>
                    <a:pt x="0" y="981"/>
                  </a:moveTo>
                  <a:cubicBezTo>
                    <a:pt x="59" y="894"/>
                    <a:pt x="343" y="623"/>
                    <a:pt x="357" y="459"/>
                  </a:cubicBezTo>
                  <a:cubicBezTo>
                    <a:pt x="319" y="294"/>
                    <a:pt x="143" y="96"/>
                    <a:pt x="87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4577" name="AutoShape 71"/>
            <p:cNvCxnSpPr>
              <a:cxnSpLocks noChangeShapeType="1"/>
            </p:cNvCxnSpPr>
            <p:nvPr/>
          </p:nvCxnSpPr>
          <p:spPr bwMode="auto">
            <a:xfrm>
              <a:off x="9013825" y="5405439"/>
              <a:ext cx="114300" cy="5730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78" name="Freeform 98"/>
            <p:cNvSpPr>
              <a:spLocks/>
            </p:cNvSpPr>
            <p:nvPr/>
          </p:nvSpPr>
          <p:spPr bwMode="auto">
            <a:xfrm>
              <a:off x="8005763" y="4410075"/>
              <a:ext cx="1219200" cy="1371600"/>
            </a:xfrm>
            <a:custGeom>
              <a:avLst/>
              <a:gdLst>
                <a:gd name="T0" fmla="*/ 2147483647 w 768"/>
                <a:gd name="T1" fmla="*/ 2147483647 h 864"/>
                <a:gd name="T2" fmla="*/ 2147483647 w 768"/>
                <a:gd name="T3" fmla="*/ 2147483647 h 864"/>
                <a:gd name="T4" fmla="*/ 2147483647 w 768"/>
                <a:gd name="T5" fmla="*/ 2147483647 h 864"/>
                <a:gd name="T6" fmla="*/ 0 w 768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864"/>
                <a:gd name="T14" fmla="*/ 768 w 768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864">
                  <a:moveTo>
                    <a:pt x="768" y="696"/>
                  </a:moveTo>
                  <a:cubicBezTo>
                    <a:pt x="744" y="722"/>
                    <a:pt x="718" y="864"/>
                    <a:pt x="624" y="855"/>
                  </a:cubicBezTo>
                  <a:cubicBezTo>
                    <a:pt x="530" y="846"/>
                    <a:pt x="308" y="782"/>
                    <a:pt x="204" y="639"/>
                  </a:cubicBezTo>
                  <a:cubicBezTo>
                    <a:pt x="100" y="496"/>
                    <a:pt x="43" y="133"/>
                    <a:pt x="0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79" name="Freeform 99"/>
            <p:cNvSpPr>
              <a:spLocks/>
            </p:cNvSpPr>
            <p:nvPr/>
          </p:nvSpPr>
          <p:spPr bwMode="auto">
            <a:xfrm>
              <a:off x="9229726" y="4262439"/>
              <a:ext cx="906463" cy="1673225"/>
            </a:xfrm>
            <a:custGeom>
              <a:avLst/>
              <a:gdLst>
                <a:gd name="T0" fmla="*/ 2147483647 w 571"/>
                <a:gd name="T1" fmla="*/ 2147483647 h 1054"/>
                <a:gd name="T2" fmla="*/ 2147483647 w 571"/>
                <a:gd name="T3" fmla="*/ 2147483647 h 1054"/>
                <a:gd name="T4" fmla="*/ 2147483647 w 571"/>
                <a:gd name="T5" fmla="*/ 2147483647 h 1054"/>
                <a:gd name="T6" fmla="*/ 0 w 571"/>
                <a:gd name="T7" fmla="*/ 0 h 10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1"/>
                <a:gd name="T13" fmla="*/ 0 h 1054"/>
                <a:gd name="T14" fmla="*/ 571 w 571"/>
                <a:gd name="T15" fmla="*/ 1054 h 10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1" h="1054">
                  <a:moveTo>
                    <a:pt x="144" y="801"/>
                  </a:moveTo>
                  <a:cubicBezTo>
                    <a:pt x="181" y="836"/>
                    <a:pt x="305" y="1054"/>
                    <a:pt x="366" y="1011"/>
                  </a:cubicBezTo>
                  <a:cubicBezTo>
                    <a:pt x="427" y="968"/>
                    <a:pt x="571" y="711"/>
                    <a:pt x="510" y="543"/>
                  </a:cubicBezTo>
                  <a:cubicBezTo>
                    <a:pt x="449" y="375"/>
                    <a:pt x="106" y="113"/>
                    <a:pt x="0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4580" name="Line 100"/>
          <p:cNvSpPr>
            <a:spLocks noChangeShapeType="1"/>
          </p:cNvSpPr>
          <p:nvPr/>
        </p:nvSpPr>
        <p:spPr bwMode="auto">
          <a:xfrm>
            <a:off x="6130924" y="2581507"/>
            <a:ext cx="455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Edge &amp; Graph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1714226"/>
                <a:ext cx="4878389" cy="514377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Edge Types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Directed edge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ordered pair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first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origin/source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second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</a:t>
                </a:r>
                <a:r>
                  <a:rPr lang="en-US" dirty="0" smtClean="0"/>
                  <a:t>destination/target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e.g., a flight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Undirected edge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unordered pair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e.g., a flight route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Weighted edge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Graph Types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Directed graph (Digraph)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all the edges are directed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e.g., route network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Undirected graph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all the edges are undirected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e.g., flight network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Weighted graph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all the edges are weighted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1714226"/>
                <a:ext cx="4878389" cy="5143774"/>
              </a:xfrm>
              <a:blipFill rotWithShape="0">
                <a:blip r:embed="rId3"/>
                <a:stretch>
                  <a:fillRect l="-1750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600825" y="1701801"/>
            <a:ext cx="3800475" cy="3327400"/>
            <a:chOff x="6600825" y="1701801"/>
            <a:chExt cx="3800475" cy="3327400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6781801" y="2730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9274176" y="2730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3" name="AutoShape 7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7727950" y="2959100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656513" y="2500313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AA 1206</a:t>
              </a: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6791326" y="40671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9283701" y="40671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cxnSp>
          <p:nvCxnSpPr>
            <p:cNvPr id="27" name="AutoShape 11"/>
            <p:cNvCxnSpPr>
              <a:cxnSpLocks noChangeShapeType="1"/>
              <a:stCxn id="25" idx="6"/>
              <a:endCxn id="26" idx="2"/>
            </p:cNvCxnSpPr>
            <p:nvPr/>
          </p:nvCxnSpPr>
          <p:spPr bwMode="auto">
            <a:xfrm>
              <a:off x="7737475" y="4295775"/>
              <a:ext cx="15367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00825" y="2130426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00825" y="2130426"/>
                  <a:ext cx="1117600" cy="4603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283700" y="2117726"/>
                  <a:ext cx="1117600" cy="460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oMath>
                    </m:oMathPara>
                  </a14:m>
                  <a:endParaRPr lang="en-US" altLang="zh-TW" sz="2400" b="0" i="1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9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83700" y="2117726"/>
                  <a:ext cx="1117600" cy="4603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896225" y="1701801"/>
                  <a:ext cx="1117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2pPr>
                  <a:lvl3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3pPr>
                  <a:lvl4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4pPr>
                  <a:lvl5pPr eaLnBrk="0" hangingPunct="0"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)</m:t>
                        </m:r>
                      </m:oMath>
                    </m:oMathPara>
                  </a14:m>
                  <a:endParaRPr lang="en-US" altLang="zh-TW" sz="2400" b="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30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96225" y="1701801"/>
                  <a:ext cx="111760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718425" y="3830638"/>
              <a:ext cx="19875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flight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route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7643813" y="4568826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7608888" y="3187701"/>
              <a:ext cx="17653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solidFill>
                    <a:schemeClr val="tx2"/>
                  </a:solidFill>
                  <a:ea typeface="新細明體" charset="-120"/>
                </a:rPr>
                <a:t>802 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3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Matrix Structure</a:t>
            </a:r>
            <a:endParaRPr lang="en-US" altLang="zh-TW" dirty="0"/>
          </a:p>
        </p:txBody>
      </p:sp>
      <p:graphicFrame>
        <p:nvGraphicFramePr>
          <p:cNvPr id="280760" name="Group 1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7507305"/>
              </p:ext>
            </p:extLst>
          </p:nvPr>
        </p:nvGraphicFramePr>
        <p:xfrm>
          <a:off x="1141413" y="2249488"/>
          <a:ext cx="4878388" cy="4007486"/>
        </p:xfrm>
        <a:graphic>
          <a:graphicData uri="http://schemas.openxmlformats.org/drawingml/2006/table">
            <a:tbl>
              <a:tblPr/>
              <a:tblGrid>
                <a:gridCol w="355787"/>
                <a:gridCol w="907713"/>
                <a:gridCol w="905432"/>
                <a:gridCol w="903152"/>
                <a:gridCol w="903152"/>
                <a:gridCol w="903152"/>
              </a:tblGrid>
              <a:tr h="3143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marL="131368" marR="13136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marL="131368" marR="1313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Adjacency matrices store edges in a table, indexed by the vertex</a:t>
            </a:r>
            <a:endParaRPr lang="en-US" dirty="0"/>
          </a:p>
        </p:txBody>
      </p:sp>
      <p:grpSp>
        <p:nvGrpSpPr>
          <p:cNvPr id="65589" name="Group 3"/>
          <p:cNvGrpSpPr>
            <a:grpSpLocks/>
          </p:cNvGrpSpPr>
          <p:nvPr/>
        </p:nvGrpSpPr>
        <p:grpSpPr bwMode="auto">
          <a:xfrm>
            <a:off x="6530974" y="4062413"/>
            <a:ext cx="4157662" cy="1728787"/>
            <a:chOff x="3080" y="579"/>
            <a:chExt cx="2356" cy="1490"/>
          </a:xfrm>
        </p:grpSpPr>
        <p:sp>
          <p:nvSpPr>
            <p:cNvPr id="65590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0</a:t>
              </a:r>
            </a:p>
          </p:txBody>
        </p:sp>
        <p:sp>
          <p:nvSpPr>
            <p:cNvPr id="65591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</a:t>
              </a:r>
            </a:p>
          </p:txBody>
        </p:sp>
        <p:sp>
          <p:nvSpPr>
            <p:cNvPr id="65592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</a:t>
              </a:r>
            </a:p>
          </p:txBody>
        </p:sp>
        <p:sp>
          <p:nvSpPr>
            <p:cNvPr id="65593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</a:t>
              </a:r>
            </a:p>
          </p:txBody>
        </p:sp>
        <p:sp>
          <p:nvSpPr>
            <p:cNvPr id="65594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</a:t>
              </a:r>
            </a:p>
          </p:txBody>
        </p:sp>
        <p:cxnSp>
          <p:nvCxnSpPr>
            <p:cNvPr id="65595" name="AutoShape 9"/>
            <p:cNvCxnSpPr>
              <a:cxnSpLocks noChangeShapeType="1"/>
              <a:stCxn id="65593" idx="0"/>
              <a:endCxn id="65590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96" name="AutoShape 10"/>
            <p:cNvCxnSpPr>
              <a:cxnSpLocks noChangeShapeType="1"/>
              <a:stCxn id="65593" idx="7"/>
              <a:endCxn id="65594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97" name="AutoShape 11"/>
            <p:cNvCxnSpPr>
              <a:cxnSpLocks noChangeShapeType="1"/>
              <a:stCxn id="65594" idx="0"/>
              <a:endCxn id="65591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98" name="AutoShape 12"/>
            <p:cNvCxnSpPr>
              <a:cxnSpLocks noChangeShapeType="1"/>
              <a:stCxn id="65590" idx="6"/>
              <a:endCxn id="65591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99" name="AutoShape 13"/>
            <p:cNvCxnSpPr>
              <a:cxnSpLocks noChangeShapeType="1"/>
              <a:stCxn id="65594" idx="4"/>
              <a:endCxn id="65592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600" name="AutoShape 14"/>
            <p:cNvCxnSpPr>
              <a:cxnSpLocks noChangeShapeType="1"/>
              <a:endCxn id="65593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</a:t>
            </a:r>
            <a:endParaRPr lang="en-US" altLang="zh-TW" dirty="0" smtClean="0"/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Construct the adjacency matrix for the following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7538" y="2960688"/>
            <a:ext cx="5876925" cy="2862262"/>
            <a:chOff x="2346326" y="2960688"/>
            <a:chExt cx="5876925" cy="2862262"/>
          </a:xfrm>
        </p:grpSpPr>
        <p:sp>
          <p:nvSpPr>
            <p:cNvPr id="66565" name="Oval 4"/>
            <p:cNvSpPr>
              <a:spLocks noChangeArrowheads="1"/>
            </p:cNvSpPr>
            <p:nvPr/>
          </p:nvSpPr>
          <p:spPr bwMode="auto">
            <a:xfrm>
              <a:off x="4090989" y="31226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66566" name="Oval 5"/>
            <p:cNvSpPr>
              <a:spLocks noChangeArrowheads="1"/>
            </p:cNvSpPr>
            <p:nvPr/>
          </p:nvSpPr>
          <p:spPr bwMode="auto">
            <a:xfrm>
              <a:off x="7286626" y="29606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66567" name="Oval 6"/>
            <p:cNvSpPr>
              <a:spLocks noChangeArrowheads="1"/>
            </p:cNvSpPr>
            <p:nvPr/>
          </p:nvSpPr>
          <p:spPr bwMode="auto">
            <a:xfrm>
              <a:off x="5514976" y="39909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sp>
          <p:nvSpPr>
            <p:cNvPr id="66568" name="Oval 7"/>
            <p:cNvSpPr>
              <a:spLocks noChangeArrowheads="1"/>
            </p:cNvSpPr>
            <p:nvPr/>
          </p:nvSpPr>
          <p:spPr bwMode="auto">
            <a:xfrm>
              <a:off x="3759201" y="53657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6954839" y="4975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66570" name="AutoShape 9"/>
            <p:cNvCxnSpPr>
              <a:cxnSpLocks noChangeShapeType="1"/>
              <a:stCxn id="66568" idx="0"/>
              <a:endCxn id="66565" idx="4"/>
            </p:cNvCxnSpPr>
            <p:nvPr/>
          </p:nvCxnSpPr>
          <p:spPr bwMode="auto">
            <a:xfrm rot="5400000" flipH="1" flipV="1">
              <a:off x="3500439" y="4306889"/>
              <a:ext cx="1785937" cy="331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1" name="AutoShape 10"/>
            <p:cNvCxnSpPr>
              <a:cxnSpLocks noChangeShapeType="1"/>
              <a:stCxn id="66568" idx="7"/>
              <a:endCxn id="66569" idx="3"/>
            </p:cNvCxnSpPr>
            <p:nvPr/>
          </p:nvCxnSpPr>
          <p:spPr bwMode="auto">
            <a:xfrm rot="5400000" flipH="1" flipV="1">
              <a:off x="5792788" y="4132263"/>
              <a:ext cx="66675" cy="2533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2" name="AutoShape 11"/>
            <p:cNvCxnSpPr>
              <a:cxnSpLocks noChangeShapeType="1"/>
              <a:stCxn id="66569" idx="0"/>
              <a:endCxn id="66566" idx="4"/>
            </p:cNvCxnSpPr>
            <p:nvPr/>
          </p:nvCxnSpPr>
          <p:spPr bwMode="auto">
            <a:xfrm rot="5400000" flipH="1" flipV="1">
              <a:off x="6810376" y="4030663"/>
              <a:ext cx="1557337" cy="331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3" name="AutoShape 12"/>
            <p:cNvCxnSpPr>
              <a:cxnSpLocks noChangeShapeType="1"/>
              <a:stCxn id="66565" idx="6"/>
              <a:endCxn id="66566" idx="2"/>
            </p:cNvCxnSpPr>
            <p:nvPr/>
          </p:nvCxnSpPr>
          <p:spPr bwMode="auto">
            <a:xfrm flipV="1">
              <a:off x="5027613" y="3189289"/>
              <a:ext cx="2259012" cy="161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4" name="AutoShape 14"/>
            <p:cNvCxnSpPr>
              <a:cxnSpLocks noChangeShapeType="1"/>
              <a:stCxn id="66567" idx="1"/>
              <a:endCxn id="66565" idx="5"/>
            </p:cNvCxnSpPr>
            <p:nvPr/>
          </p:nvCxnSpPr>
          <p:spPr bwMode="auto">
            <a:xfrm rot="16200000" flipV="1">
              <a:off x="4999038" y="3403600"/>
              <a:ext cx="544512" cy="763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75" name="Oval 6"/>
            <p:cNvSpPr>
              <a:spLocks noChangeArrowheads="1"/>
            </p:cNvSpPr>
            <p:nvPr/>
          </p:nvSpPr>
          <p:spPr bwMode="auto">
            <a:xfrm>
              <a:off x="2346326" y="37496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cxnSp>
          <p:nvCxnSpPr>
            <p:cNvPr id="66576" name="AutoShape 14"/>
            <p:cNvCxnSpPr>
              <a:cxnSpLocks noChangeShapeType="1"/>
              <a:stCxn id="66565" idx="2"/>
              <a:endCxn id="66575" idx="6"/>
            </p:cNvCxnSpPr>
            <p:nvPr/>
          </p:nvCxnSpPr>
          <p:spPr bwMode="auto">
            <a:xfrm rot="10800000" flipV="1">
              <a:off x="3282950" y="3351213"/>
              <a:ext cx="808038" cy="627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70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Adjacency Matrix Structure In a </a:t>
            </a:r>
            <a:br>
              <a:rPr lang="en-US" altLang="zh-TW" dirty="0" smtClean="0"/>
            </a:br>
            <a:r>
              <a:rPr lang="en-US" altLang="zh-TW" dirty="0" smtClean="0"/>
              <a:t>Weighted Graph</a:t>
            </a:r>
            <a:endParaRPr lang="en-US" altLang="zh-TW" dirty="0"/>
          </a:p>
        </p:txBody>
      </p:sp>
      <p:graphicFrame>
        <p:nvGraphicFramePr>
          <p:cNvPr id="280760" name="Group 1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2126783"/>
              </p:ext>
            </p:extLst>
          </p:nvPr>
        </p:nvGraphicFramePr>
        <p:xfrm>
          <a:off x="1141413" y="2249488"/>
          <a:ext cx="4343400" cy="4305301"/>
        </p:xfrm>
        <a:graphic>
          <a:graphicData uri="http://schemas.openxmlformats.org/drawingml/2006/table">
            <a:tbl>
              <a:tblPr/>
              <a:tblGrid>
                <a:gridCol w="684213"/>
                <a:gridCol w="685800"/>
                <a:gridCol w="685800"/>
                <a:gridCol w="685800"/>
                <a:gridCol w="763587"/>
                <a:gridCol w="838200"/>
              </a:tblGrid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  <a:b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ORD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 MIA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 ORD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1099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MIA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1099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Store edge object/property in table, or include a pointer to it inside of the table</a:t>
            </a:r>
            <a:endParaRPr lang="en-US" dirty="0"/>
          </a:p>
        </p:txBody>
      </p:sp>
      <p:grpSp>
        <p:nvGrpSpPr>
          <p:cNvPr id="67637" name="Group 3"/>
          <p:cNvGrpSpPr>
            <a:grpSpLocks/>
          </p:cNvGrpSpPr>
          <p:nvPr/>
        </p:nvGrpSpPr>
        <p:grpSpPr bwMode="auto">
          <a:xfrm>
            <a:off x="6530974" y="4165408"/>
            <a:ext cx="4157662" cy="1893887"/>
            <a:chOff x="3080" y="519"/>
            <a:chExt cx="2356" cy="1632"/>
          </a:xfrm>
        </p:grpSpPr>
        <p:sp>
          <p:nvSpPr>
            <p:cNvPr id="67638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0:ORD</a:t>
              </a:r>
            </a:p>
          </p:txBody>
        </p:sp>
        <p:sp>
          <p:nvSpPr>
            <p:cNvPr id="67639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2:PVD</a:t>
              </a:r>
            </a:p>
          </p:txBody>
        </p:sp>
        <p:sp>
          <p:nvSpPr>
            <p:cNvPr id="67640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4:MIA</a:t>
              </a:r>
            </a:p>
          </p:txBody>
        </p:sp>
        <p:sp>
          <p:nvSpPr>
            <p:cNvPr id="67641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3:DFW</a:t>
              </a:r>
            </a:p>
          </p:txBody>
        </p:sp>
        <p:sp>
          <p:nvSpPr>
            <p:cNvPr id="67642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1:LGA</a:t>
              </a:r>
            </a:p>
          </p:txBody>
        </p:sp>
        <p:cxnSp>
          <p:nvCxnSpPr>
            <p:cNvPr id="67643" name="AutoShape 9"/>
            <p:cNvCxnSpPr>
              <a:cxnSpLocks noChangeShapeType="1"/>
              <a:stCxn id="67641" idx="0"/>
              <a:endCxn id="67638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44" name="AutoShape 10"/>
            <p:cNvCxnSpPr>
              <a:cxnSpLocks noChangeShapeType="1"/>
              <a:stCxn id="67641" idx="7"/>
              <a:endCxn id="67642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45" name="AutoShape 11"/>
            <p:cNvCxnSpPr>
              <a:cxnSpLocks noChangeShapeType="1"/>
              <a:stCxn id="67642" idx="0"/>
              <a:endCxn id="67639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46" name="AutoShape 12"/>
            <p:cNvCxnSpPr>
              <a:cxnSpLocks noChangeShapeType="1"/>
              <a:stCxn id="67638" idx="6"/>
              <a:endCxn id="67639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47" name="AutoShape 13"/>
            <p:cNvCxnSpPr>
              <a:cxnSpLocks noChangeShapeType="1"/>
              <a:stCxn id="67642" idx="4"/>
              <a:endCxn id="67640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48" name="AutoShape 14"/>
            <p:cNvCxnSpPr>
              <a:cxnSpLocks noChangeShapeType="1"/>
              <a:endCxn id="67641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49" name="Text Box 15"/>
            <p:cNvSpPr txBox="1">
              <a:spLocks noChangeArrowheads="1"/>
            </p:cNvSpPr>
            <p:nvPr/>
          </p:nvSpPr>
          <p:spPr bwMode="auto">
            <a:xfrm rot="-347285">
              <a:off x="4088" y="519"/>
              <a:ext cx="3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7650" name="Text Box 16"/>
            <p:cNvSpPr txBox="1">
              <a:spLocks noChangeArrowheads="1"/>
            </p:cNvSpPr>
            <p:nvPr/>
          </p:nvSpPr>
          <p:spPr bwMode="auto">
            <a:xfrm rot="-4662247">
              <a:off x="3101" y="1208"/>
              <a:ext cx="51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7651" name="Text Box 17"/>
            <p:cNvSpPr txBox="1">
              <a:spLocks noChangeArrowheads="1"/>
            </p:cNvSpPr>
            <p:nvPr/>
          </p:nvSpPr>
          <p:spPr bwMode="auto">
            <a:xfrm rot="-1544869">
              <a:off x="3703" y="1211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7652" name="Text Box 18"/>
            <p:cNvSpPr txBox="1">
              <a:spLocks noChangeArrowheads="1"/>
            </p:cNvSpPr>
            <p:nvPr/>
          </p:nvSpPr>
          <p:spPr bwMode="auto">
            <a:xfrm rot="2626382">
              <a:off x="4700" y="1322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7653" name="Text Box 19"/>
            <p:cNvSpPr txBox="1">
              <a:spLocks noChangeArrowheads="1"/>
            </p:cNvSpPr>
            <p:nvPr/>
          </p:nvSpPr>
          <p:spPr bwMode="auto">
            <a:xfrm rot="565849">
              <a:off x="4019" y="1808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7654" name="Text Box 20"/>
            <p:cNvSpPr txBox="1">
              <a:spLocks noChangeArrowheads="1"/>
            </p:cNvSpPr>
            <p:nvPr/>
          </p:nvSpPr>
          <p:spPr bwMode="auto">
            <a:xfrm rot="-1891667">
              <a:off x="4671" y="829"/>
              <a:ext cx="3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4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Structure: Weighted Digraph</a:t>
            </a:r>
            <a:endParaRPr lang="en-US" altLang="zh-TW" sz="2800" dirty="0"/>
          </a:p>
        </p:txBody>
      </p:sp>
      <p:graphicFrame>
        <p:nvGraphicFramePr>
          <p:cNvPr id="280760" name="Group 1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9824737"/>
              </p:ext>
            </p:extLst>
          </p:nvPr>
        </p:nvGraphicFramePr>
        <p:xfrm>
          <a:off x="1141413" y="2249488"/>
          <a:ext cx="4343400" cy="4305301"/>
        </p:xfrm>
        <a:graphic>
          <a:graphicData uri="http://schemas.openxmlformats.org/drawingml/2006/table">
            <a:tbl>
              <a:tblPr/>
              <a:tblGrid>
                <a:gridCol w="684213"/>
                <a:gridCol w="685800"/>
                <a:gridCol w="685800"/>
                <a:gridCol w="685800"/>
                <a:gridCol w="763587"/>
                <a:gridCol w="838200"/>
              </a:tblGrid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  <a:b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ORD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 MIA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 ORD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MIA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8661" name="Group 3"/>
          <p:cNvGrpSpPr>
            <a:grpSpLocks/>
          </p:cNvGrpSpPr>
          <p:nvPr/>
        </p:nvGrpSpPr>
        <p:grpSpPr bwMode="auto">
          <a:xfrm>
            <a:off x="6167438" y="3306764"/>
            <a:ext cx="4157662" cy="1893887"/>
            <a:chOff x="3080" y="519"/>
            <a:chExt cx="2356" cy="1632"/>
          </a:xfrm>
        </p:grpSpPr>
        <p:sp>
          <p:nvSpPr>
            <p:cNvPr id="68662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0:ORD</a:t>
              </a:r>
            </a:p>
          </p:txBody>
        </p:sp>
        <p:sp>
          <p:nvSpPr>
            <p:cNvPr id="68663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2:PVD</a:t>
              </a:r>
            </a:p>
          </p:txBody>
        </p:sp>
        <p:sp>
          <p:nvSpPr>
            <p:cNvPr id="68664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4:MIA</a:t>
              </a:r>
            </a:p>
          </p:txBody>
        </p:sp>
        <p:sp>
          <p:nvSpPr>
            <p:cNvPr id="68665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3:DFW</a:t>
              </a:r>
            </a:p>
          </p:txBody>
        </p:sp>
        <p:sp>
          <p:nvSpPr>
            <p:cNvPr id="68666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1:LGA</a:t>
              </a:r>
            </a:p>
          </p:txBody>
        </p:sp>
        <p:cxnSp>
          <p:nvCxnSpPr>
            <p:cNvPr id="68667" name="AutoShape 9"/>
            <p:cNvCxnSpPr>
              <a:cxnSpLocks noChangeShapeType="1"/>
              <a:stCxn id="68665" idx="0"/>
              <a:endCxn id="68662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68" name="AutoShape 10"/>
            <p:cNvCxnSpPr>
              <a:cxnSpLocks noChangeShapeType="1"/>
              <a:stCxn id="68665" idx="7"/>
              <a:endCxn id="68666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69" name="AutoShape 11"/>
            <p:cNvCxnSpPr>
              <a:cxnSpLocks noChangeShapeType="1"/>
              <a:stCxn id="68666" idx="0"/>
              <a:endCxn id="68663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0" name="AutoShape 12"/>
            <p:cNvCxnSpPr>
              <a:cxnSpLocks noChangeShapeType="1"/>
              <a:stCxn id="68662" idx="6"/>
              <a:endCxn id="68663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1" name="AutoShape 13"/>
            <p:cNvCxnSpPr>
              <a:cxnSpLocks noChangeShapeType="1"/>
              <a:stCxn id="68666" idx="4"/>
              <a:endCxn id="68664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2" name="AutoShape 14"/>
            <p:cNvCxnSpPr>
              <a:cxnSpLocks noChangeShapeType="1"/>
              <a:endCxn id="68665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73" name="Text Box 15"/>
            <p:cNvSpPr txBox="1">
              <a:spLocks noChangeArrowheads="1"/>
            </p:cNvSpPr>
            <p:nvPr/>
          </p:nvSpPr>
          <p:spPr bwMode="auto">
            <a:xfrm rot="-347285">
              <a:off x="4088" y="519"/>
              <a:ext cx="3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8674" name="Text Box 16"/>
            <p:cNvSpPr txBox="1">
              <a:spLocks noChangeArrowheads="1"/>
            </p:cNvSpPr>
            <p:nvPr/>
          </p:nvSpPr>
          <p:spPr bwMode="auto">
            <a:xfrm rot="-4662247">
              <a:off x="3101" y="1208"/>
              <a:ext cx="51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8675" name="Text Box 17"/>
            <p:cNvSpPr txBox="1">
              <a:spLocks noChangeArrowheads="1"/>
            </p:cNvSpPr>
            <p:nvPr/>
          </p:nvSpPr>
          <p:spPr bwMode="auto">
            <a:xfrm rot="-1544869">
              <a:off x="3703" y="1211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8676" name="Text Box 18"/>
            <p:cNvSpPr txBox="1">
              <a:spLocks noChangeArrowheads="1"/>
            </p:cNvSpPr>
            <p:nvPr/>
          </p:nvSpPr>
          <p:spPr bwMode="auto">
            <a:xfrm rot="2626382">
              <a:off x="4700" y="1322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8677" name="Text Box 19"/>
            <p:cNvSpPr txBox="1">
              <a:spLocks noChangeArrowheads="1"/>
            </p:cNvSpPr>
            <p:nvPr/>
          </p:nvSpPr>
          <p:spPr bwMode="auto">
            <a:xfrm rot="565849">
              <a:off x="4019" y="1808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8678" name="Text Box 20"/>
            <p:cNvSpPr txBox="1">
              <a:spLocks noChangeArrowheads="1"/>
            </p:cNvSpPr>
            <p:nvPr/>
          </p:nvSpPr>
          <p:spPr bwMode="auto">
            <a:xfrm rot="-1891667">
              <a:off x="4671" y="829"/>
              <a:ext cx="3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6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Adjacency Matrix Structure: Weighted Digraph</a:t>
            </a:r>
            <a:endParaRPr lang="en-US" altLang="zh-TW" sz="2800" dirty="0"/>
          </a:p>
        </p:txBody>
      </p:sp>
      <p:graphicFrame>
        <p:nvGraphicFramePr>
          <p:cNvPr id="280760" name="Group 1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4963375"/>
              </p:ext>
            </p:extLst>
          </p:nvPr>
        </p:nvGraphicFramePr>
        <p:xfrm>
          <a:off x="1141413" y="2249488"/>
          <a:ext cx="4343400" cy="4305301"/>
        </p:xfrm>
        <a:graphic>
          <a:graphicData uri="http://schemas.openxmlformats.org/drawingml/2006/table">
            <a:tbl>
              <a:tblPr/>
              <a:tblGrid>
                <a:gridCol w="684213"/>
                <a:gridCol w="685800"/>
                <a:gridCol w="685800"/>
                <a:gridCol w="685800"/>
                <a:gridCol w="763587"/>
                <a:gridCol w="838200"/>
              </a:tblGrid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  <a:b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ORD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 MIA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 ORD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 LGA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1099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 PVD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 DFW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802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 MIA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8661" name="Group 3"/>
          <p:cNvGrpSpPr>
            <a:grpSpLocks/>
          </p:cNvGrpSpPr>
          <p:nvPr/>
        </p:nvGrpSpPr>
        <p:grpSpPr bwMode="auto">
          <a:xfrm>
            <a:off x="6167438" y="3306764"/>
            <a:ext cx="4157662" cy="1893887"/>
            <a:chOff x="3080" y="519"/>
            <a:chExt cx="2356" cy="1632"/>
          </a:xfrm>
        </p:grpSpPr>
        <p:sp>
          <p:nvSpPr>
            <p:cNvPr id="68662" name="Oval 4"/>
            <p:cNvSpPr>
              <a:spLocks noChangeArrowheads="1"/>
            </p:cNvSpPr>
            <p:nvPr/>
          </p:nvSpPr>
          <p:spPr bwMode="auto">
            <a:xfrm>
              <a:off x="3262" y="677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0:ORD</a:t>
              </a:r>
            </a:p>
          </p:txBody>
        </p:sp>
        <p:sp>
          <p:nvSpPr>
            <p:cNvPr id="68663" name="Oval 5"/>
            <p:cNvSpPr>
              <a:spLocks noChangeArrowheads="1"/>
            </p:cNvSpPr>
            <p:nvPr/>
          </p:nvSpPr>
          <p:spPr bwMode="auto">
            <a:xfrm>
              <a:off x="4846" y="579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2:PVD</a:t>
              </a:r>
            </a:p>
          </p:txBody>
        </p:sp>
        <p:sp>
          <p:nvSpPr>
            <p:cNvPr id="68664" name="Oval 6"/>
            <p:cNvSpPr>
              <a:spLocks noChangeArrowheads="1"/>
            </p:cNvSpPr>
            <p:nvPr/>
          </p:nvSpPr>
          <p:spPr bwMode="auto">
            <a:xfrm>
              <a:off x="4688" y="178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4:MIA</a:t>
              </a:r>
            </a:p>
          </p:txBody>
        </p:sp>
        <p:sp>
          <p:nvSpPr>
            <p:cNvPr id="68665" name="Oval 7"/>
            <p:cNvSpPr>
              <a:spLocks noChangeArrowheads="1"/>
            </p:cNvSpPr>
            <p:nvPr/>
          </p:nvSpPr>
          <p:spPr bwMode="auto">
            <a:xfrm>
              <a:off x="3080" y="163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3:DFW</a:t>
              </a:r>
            </a:p>
          </p:txBody>
        </p:sp>
        <p:sp>
          <p:nvSpPr>
            <p:cNvPr id="68666" name="Oval 8"/>
            <p:cNvSpPr>
              <a:spLocks noChangeArrowheads="1"/>
            </p:cNvSpPr>
            <p:nvPr/>
          </p:nvSpPr>
          <p:spPr bwMode="auto">
            <a:xfrm>
              <a:off x="4256" y="1061"/>
              <a:ext cx="59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1:LGA</a:t>
              </a:r>
            </a:p>
          </p:txBody>
        </p:sp>
        <p:cxnSp>
          <p:nvCxnSpPr>
            <p:cNvPr id="68667" name="AutoShape 9"/>
            <p:cNvCxnSpPr>
              <a:cxnSpLocks noChangeShapeType="1"/>
              <a:stCxn id="68665" idx="0"/>
              <a:endCxn id="68662" idx="4"/>
            </p:cNvCxnSpPr>
            <p:nvPr/>
          </p:nvCxnSpPr>
          <p:spPr bwMode="auto">
            <a:xfrm flipV="1">
              <a:off x="3375" y="971"/>
              <a:ext cx="182" cy="6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68" name="AutoShape 10"/>
            <p:cNvCxnSpPr>
              <a:cxnSpLocks noChangeShapeType="1"/>
              <a:stCxn id="68665" idx="7"/>
              <a:endCxn id="68666" idx="3"/>
            </p:cNvCxnSpPr>
            <p:nvPr/>
          </p:nvCxnSpPr>
          <p:spPr bwMode="auto">
            <a:xfrm flipV="1">
              <a:off x="3584" y="1313"/>
              <a:ext cx="758" cy="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69" name="AutoShape 11"/>
            <p:cNvCxnSpPr>
              <a:cxnSpLocks noChangeShapeType="1"/>
              <a:stCxn id="68666" idx="0"/>
              <a:endCxn id="68663" idx="3"/>
            </p:cNvCxnSpPr>
            <p:nvPr/>
          </p:nvCxnSpPr>
          <p:spPr bwMode="auto">
            <a:xfrm flipV="1">
              <a:off x="4551" y="831"/>
              <a:ext cx="381" cy="2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0" name="AutoShape 12"/>
            <p:cNvCxnSpPr>
              <a:cxnSpLocks noChangeShapeType="1"/>
              <a:stCxn id="68662" idx="6"/>
              <a:endCxn id="68663" idx="2"/>
            </p:cNvCxnSpPr>
            <p:nvPr/>
          </p:nvCxnSpPr>
          <p:spPr bwMode="auto">
            <a:xfrm flipV="1">
              <a:off x="3858" y="723"/>
              <a:ext cx="982" cy="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1" name="AutoShape 13"/>
            <p:cNvCxnSpPr>
              <a:cxnSpLocks noChangeShapeType="1"/>
              <a:stCxn id="68666" idx="4"/>
              <a:endCxn id="68664" idx="0"/>
            </p:cNvCxnSpPr>
            <p:nvPr/>
          </p:nvCxnSpPr>
          <p:spPr bwMode="auto">
            <a:xfrm>
              <a:off x="4551" y="1355"/>
              <a:ext cx="432" cy="4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72" name="AutoShape 14"/>
            <p:cNvCxnSpPr>
              <a:cxnSpLocks noChangeShapeType="1"/>
              <a:endCxn id="68665" idx="6"/>
            </p:cNvCxnSpPr>
            <p:nvPr/>
          </p:nvCxnSpPr>
          <p:spPr bwMode="auto">
            <a:xfrm flipH="1" flipV="1">
              <a:off x="3676" y="1775"/>
              <a:ext cx="1006" cy="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73" name="Text Box 15"/>
            <p:cNvSpPr txBox="1">
              <a:spLocks noChangeArrowheads="1"/>
            </p:cNvSpPr>
            <p:nvPr/>
          </p:nvSpPr>
          <p:spPr bwMode="auto">
            <a:xfrm rot="-347285">
              <a:off x="4088" y="519"/>
              <a:ext cx="3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68674" name="Text Box 16"/>
            <p:cNvSpPr txBox="1">
              <a:spLocks noChangeArrowheads="1"/>
            </p:cNvSpPr>
            <p:nvPr/>
          </p:nvSpPr>
          <p:spPr bwMode="auto">
            <a:xfrm rot="-4662247">
              <a:off x="3101" y="1208"/>
              <a:ext cx="51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68675" name="Text Box 17"/>
            <p:cNvSpPr txBox="1">
              <a:spLocks noChangeArrowheads="1"/>
            </p:cNvSpPr>
            <p:nvPr/>
          </p:nvSpPr>
          <p:spPr bwMode="auto">
            <a:xfrm rot="-1544869">
              <a:off x="3703" y="1211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68676" name="Text Box 18"/>
            <p:cNvSpPr txBox="1">
              <a:spLocks noChangeArrowheads="1"/>
            </p:cNvSpPr>
            <p:nvPr/>
          </p:nvSpPr>
          <p:spPr bwMode="auto">
            <a:xfrm rot="2626382">
              <a:off x="4700" y="1322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68677" name="Text Box 19"/>
            <p:cNvSpPr txBox="1">
              <a:spLocks noChangeArrowheads="1"/>
            </p:cNvSpPr>
            <p:nvPr/>
          </p:nvSpPr>
          <p:spPr bwMode="auto">
            <a:xfrm rot="565849">
              <a:off x="4019" y="1808"/>
              <a:ext cx="41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68678" name="Text Box 20"/>
            <p:cNvSpPr txBox="1">
              <a:spLocks noChangeArrowheads="1"/>
            </p:cNvSpPr>
            <p:nvPr/>
          </p:nvSpPr>
          <p:spPr bwMode="auto">
            <a:xfrm rot="-1891667">
              <a:off x="4671" y="829"/>
              <a:ext cx="3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8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>
                <a:ea typeface="新細明體" charset="-120"/>
              </a:rPr>
              <a:t>Asymptotic Performance of Adjacency Matrix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4025705"/>
                  </p:ext>
                </p:extLst>
              </p:nvPr>
            </p:nvGraphicFramePr>
            <p:xfrm>
              <a:off x="1598613" y="2260639"/>
              <a:ext cx="6514491" cy="4301363"/>
            </p:xfrm>
            <a:graphic>
              <a:graphicData uri="http://schemas.openxmlformats.org/drawingml/2006/table">
                <a:tbl>
                  <a:tblPr/>
                  <a:tblGrid>
                    <a:gridCol w="3530948"/>
                    <a:gridCol w="298354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𝑤</m:t>
                                  </m:r>
                                </m:e>
                              </m:d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incidentEdges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4025705"/>
                  </p:ext>
                </p:extLst>
              </p:nvPr>
            </p:nvGraphicFramePr>
            <p:xfrm>
              <a:off x="1598613" y="2260639"/>
              <a:ext cx="6514491" cy="4301363"/>
            </p:xfrm>
            <a:graphic>
              <a:graphicData uri="http://schemas.openxmlformats.org/drawingml/2006/table">
                <a:tbl>
                  <a:tblPr/>
                  <a:tblGrid>
                    <a:gridCol w="3530948"/>
                    <a:gridCol w="298354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2976" r="-85492" b="-32797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152121" r="-85492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630303" r="-85492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419130" r="-85492" b="-1104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519130" r="-85492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?</a:t>
                          </a:r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83797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99366"/>
              </p:ext>
            </p:extLst>
          </p:nvPr>
        </p:nvGraphicFramePr>
        <p:xfrm>
          <a:off x="8500441" y="2860287"/>
          <a:ext cx="2368550" cy="2914651"/>
        </p:xfrm>
        <a:graphic>
          <a:graphicData uri="http://schemas.openxmlformats.org/drawingml/2006/table">
            <a:tbl>
              <a:tblPr/>
              <a:tblGrid>
                <a:gridCol w="393700"/>
                <a:gridCol w="396875"/>
                <a:gridCol w="395288"/>
                <a:gridCol w="393700"/>
                <a:gridCol w="395287"/>
                <a:gridCol w="393700"/>
              </a:tblGrid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>
                <a:ea typeface="新細明體" charset="-120"/>
              </a:rPr>
              <a:t>Asymptotic Performance of Adjacency Matrix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0034816"/>
                  </p:ext>
                </p:extLst>
              </p:nvPr>
            </p:nvGraphicFramePr>
            <p:xfrm>
              <a:off x="1598613" y="2260639"/>
              <a:ext cx="6514491" cy="4301363"/>
            </p:xfrm>
            <a:graphic>
              <a:graphicData uri="http://schemas.openxmlformats.org/drawingml/2006/table">
                <a:tbl>
                  <a:tblPr/>
                  <a:tblGrid>
                    <a:gridCol w="3530948"/>
                    <a:gridCol w="2983543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isAdjacentTo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𝑤</m:t>
                                  </m:r>
                                </m:e>
                              </m:d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incidentEdges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insertVertex</m:t>
                              </m:r>
                              <m:d>
                                <m:dPr>
                                  <m:ctrlP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charset="-12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altLang="zh-TW" sz="2000" b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eraseVertex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40034816"/>
                  </p:ext>
                </p:extLst>
              </p:nvPr>
            </p:nvGraphicFramePr>
            <p:xfrm>
              <a:off x="1598613" y="2260639"/>
              <a:ext cx="6514491" cy="4301363"/>
            </p:xfrm>
            <a:graphic>
              <a:graphicData uri="http://schemas.openxmlformats.org/drawingml/2006/table">
                <a:tbl>
                  <a:tblPr/>
                  <a:tblGrid>
                    <a:gridCol w="3530948"/>
                    <a:gridCol w="2983543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2976" r="-85492" b="-32797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8776" t="-221795" r="-1020" b="-606410"/>
                          </a:stretch>
                        </a:blip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152121" r="-85492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8776" t="-152121" r="-1020" b="-18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630303" r="-85492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8776" t="-630303" r="-1020" b="-366667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419130" r="-85492" b="-1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8776" t="-419130" r="-1020" b="-110435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518" t="-519130" r="-85492" b="-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18776" t="-519130" r="-1020" b="-104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83797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99366"/>
              </p:ext>
            </p:extLst>
          </p:nvPr>
        </p:nvGraphicFramePr>
        <p:xfrm>
          <a:off x="8500441" y="2860287"/>
          <a:ext cx="2368550" cy="2914651"/>
        </p:xfrm>
        <a:graphic>
          <a:graphicData uri="http://schemas.openxmlformats.org/drawingml/2006/table">
            <a:tbl>
              <a:tblPr/>
              <a:tblGrid>
                <a:gridCol w="393700"/>
                <a:gridCol w="396875"/>
                <a:gridCol w="395288"/>
                <a:gridCol w="393700"/>
                <a:gridCol w="395287"/>
                <a:gridCol w="393700"/>
              </a:tblGrid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Adjacency Matrix Structure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Augmented vertex objects</a:t>
            </a:r>
          </a:p>
          <a:p>
            <a:pPr lvl="1"/>
            <a:r>
              <a:rPr lang="en-US" altLang="zh-TW" dirty="0" smtClean="0"/>
              <a:t>Integer key (index) associated with vertex</a:t>
            </a:r>
          </a:p>
          <a:p>
            <a:r>
              <a:rPr lang="en-US" altLang="zh-TW" dirty="0" smtClean="0"/>
              <a:t>2D-array adjacency array</a:t>
            </a:r>
          </a:p>
          <a:p>
            <a:pPr lvl="1"/>
            <a:r>
              <a:rPr lang="en-US" altLang="zh-TW" dirty="0" smtClean="0"/>
              <a:t>Reference to edge object for adjacent vertices</a:t>
            </a:r>
          </a:p>
          <a:p>
            <a:pPr lvl="1"/>
            <a:r>
              <a:rPr lang="en-US" altLang="zh-TW" dirty="0" smtClean="0"/>
              <a:t>Null for non nonadjacent vertices</a:t>
            </a:r>
          </a:p>
          <a:p>
            <a:r>
              <a:rPr lang="en-US" altLang="zh-TW" dirty="0" smtClean="0"/>
              <a:t>The “old fashioned” version just has 0 for no edge and 1 for edge</a:t>
            </a:r>
          </a:p>
          <a:p>
            <a:endParaRPr lang="zh-TW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20645" y="1600200"/>
            <a:ext cx="2133600" cy="681038"/>
            <a:chOff x="6750050" y="1600200"/>
            <a:chExt cx="2133600" cy="681038"/>
          </a:xfrm>
        </p:grpSpPr>
        <p:sp>
          <p:nvSpPr>
            <p:cNvPr id="70661" name="Oval 5"/>
            <p:cNvSpPr>
              <a:spLocks noChangeArrowheads="1"/>
            </p:cNvSpPr>
            <p:nvPr/>
          </p:nvSpPr>
          <p:spPr bwMode="auto">
            <a:xfrm>
              <a:off x="6750050" y="1976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u</a:t>
              </a:r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auto">
            <a:xfrm>
              <a:off x="7661275" y="160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v</a:t>
              </a:r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auto">
            <a:xfrm>
              <a:off x="8578850" y="1976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w</a:t>
              </a:r>
            </a:p>
          </p:txBody>
        </p:sp>
        <p:cxnSp>
          <p:nvCxnSpPr>
            <p:cNvPr id="70664" name="AutoShape 8"/>
            <p:cNvCxnSpPr>
              <a:cxnSpLocks noChangeShapeType="1"/>
              <a:stCxn id="70662" idx="5"/>
              <a:endCxn id="70663" idx="1"/>
            </p:cNvCxnSpPr>
            <p:nvPr/>
          </p:nvCxnSpPr>
          <p:spPr bwMode="auto">
            <a:xfrm>
              <a:off x="7921626" y="1870075"/>
              <a:ext cx="701675" cy="141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5" name="AutoShape 9"/>
            <p:cNvCxnSpPr>
              <a:cxnSpLocks noChangeShapeType="1"/>
              <a:stCxn id="70662" idx="3"/>
              <a:endCxn id="70661" idx="7"/>
            </p:cNvCxnSpPr>
            <p:nvPr/>
          </p:nvCxnSpPr>
          <p:spPr bwMode="auto">
            <a:xfrm flipH="1">
              <a:off x="7010401" y="1870075"/>
              <a:ext cx="695325" cy="141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7205663" y="1600200"/>
              <a:ext cx="304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8116888" y="1600200"/>
              <a:ext cx="311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</p:grpSp>
      <p:sp>
        <p:nvSpPr>
          <p:cNvPr id="70668" name="Line 68"/>
          <p:cNvSpPr>
            <a:spLocks noChangeShapeType="1"/>
          </p:cNvSpPr>
          <p:nvPr/>
        </p:nvSpPr>
        <p:spPr bwMode="auto">
          <a:xfrm>
            <a:off x="6010970" y="2514600"/>
            <a:ext cx="455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721" name="Group 6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48696"/>
              </p:ext>
            </p:extLst>
          </p:nvPr>
        </p:nvGraphicFramePr>
        <p:xfrm>
          <a:off x="7315198" y="4147158"/>
          <a:ext cx="1676400" cy="1522413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381000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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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0694" name="AutoShape 481"/>
          <p:cNvCxnSpPr>
            <a:cxnSpLocks noChangeShapeType="1"/>
            <a:stCxn id="70702" idx="2"/>
            <a:endCxn id="70701" idx="6"/>
          </p:cNvCxnSpPr>
          <p:nvPr/>
        </p:nvCxnSpPr>
        <p:spPr bwMode="auto">
          <a:xfrm flipH="1">
            <a:off x="6794499" y="6126770"/>
            <a:ext cx="27336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95" name="AutoShape 482"/>
          <p:cNvCxnSpPr>
            <a:cxnSpLocks noChangeShapeType="1"/>
            <a:stCxn id="70698" idx="2"/>
            <a:endCxn id="70696" idx="6"/>
          </p:cNvCxnSpPr>
          <p:nvPr/>
        </p:nvCxnSpPr>
        <p:spPr bwMode="auto">
          <a:xfrm flipH="1">
            <a:off x="6791323" y="2926370"/>
            <a:ext cx="2940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96" name="Oval 483"/>
          <p:cNvSpPr>
            <a:spLocks noChangeArrowheads="1"/>
          </p:cNvSpPr>
          <p:nvPr/>
        </p:nvSpPr>
        <p:spPr bwMode="auto">
          <a:xfrm>
            <a:off x="6476998" y="277397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697" name="Oval 484"/>
          <p:cNvSpPr>
            <a:spLocks noChangeArrowheads="1"/>
          </p:cNvSpPr>
          <p:nvPr/>
        </p:nvSpPr>
        <p:spPr bwMode="auto">
          <a:xfrm>
            <a:off x="8091486" y="277397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698" name="Oval 485"/>
          <p:cNvSpPr>
            <a:spLocks noChangeArrowheads="1"/>
          </p:cNvSpPr>
          <p:nvPr/>
        </p:nvSpPr>
        <p:spPr bwMode="auto">
          <a:xfrm>
            <a:off x="9740898" y="277397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699" name="Rectangle 486"/>
          <p:cNvSpPr>
            <a:spLocks noChangeArrowheads="1"/>
          </p:cNvSpPr>
          <p:nvPr/>
        </p:nvSpPr>
        <p:spPr bwMode="auto">
          <a:xfrm>
            <a:off x="6705599" y="5223484"/>
            <a:ext cx="219075" cy="44608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00" name="Rectangle 487"/>
          <p:cNvSpPr>
            <a:spLocks noChangeArrowheads="1"/>
          </p:cNvSpPr>
          <p:nvPr/>
        </p:nvSpPr>
        <p:spPr bwMode="auto">
          <a:xfrm>
            <a:off x="6924674" y="5223484"/>
            <a:ext cx="314325" cy="44608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0701" name="Oval 488"/>
          <p:cNvSpPr>
            <a:spLocks noChangeArrowheads="1"/>
          </p:cNvSpPr>
          <p:nvPr/>
        </p:nvSpPr>
        <p:spPr bwMode="auto">
          <a:xfrm>
            <a:off x="6480173" y="597437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702" name="Oval 489"/>
          <p:cNvSpPr>
            <a:spLocks noChangeArrowheads="1"/>
          </p:cNvSpPr>
          <p:nvPr/>
        </p:nvSpPr>
        <p:spPr bwMode="auto">
          <a:xfrm>
            <a:off x="9537698" y="5974370"/>
            <a:ext cx="304800" cy="3048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cxnSp>
        <p:nvCxnSpPr>
          <p:cNvPr id="70703" name="AutoShape 490"/>
          <p:cNvCxnSpPr>
            <a:cxnSpLocks noChangeShapeType="1"/>
            <a:endCxn id="70699" idx="2"/>
          </p:cNvCxnSpPr>
          <p:nvPr/>
        </p:nvCxnSpPr>
        <p:spPr bwMode="auto">
          <a:xfrm flipV="1">
            <a:off x="6632574" y="5679096"/>
            <a:ext cx="182563" cy="455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4" name="AutoShape 491"/>
          <p:cNvCxnSpPr>
            <a:cxnSpLocks noChangeShapeType="1"/>
            <a:endCxn id="70725" idx="2"/>
          </p:cNvCxnSpPr>
          <p:nvPr/>
        </p:nvCxnSpPr>
        <p:spPr bwMode="auto">
          <a:xfrm flipV="1">
            <a:off x="9685336" y="5667984"/>
            <a:ext cx="234950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05" name="Rectangle 492"/>
          <p:cNvSpPr>
            <a:spLocks noChangeArrowheads="1"/>
          </p:cNvSpPr>
          <p:nvPr/>
        </p:nvSpPr>
        <p:spPr bwMode="auto">
          <a:xfrm>
            <a:off x="6648449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u</a:t>
            </a:r>
          </a:p>
        </p:txBody>
      </p:sp>
      <p:sp>
        <p:nvSpPr>
          <p:cNvPr id="70706" name="Rectangle 493"/>
          <p:cNvSpPr>
            <a:spLocks noChangeArrowheads="1"/>
          </p:cNvSpPr>
          <p:nvPr/>
        </p:nvSpPr>
        <p:spPr bwMode="auto">
          <a:xfrm>
            <a:off x="8254999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v</a:t>
            </a:r>
          </a:p>
        </p:txBody>
      </p:sp>
      <p:sp>
        <p:nvSpPr>
          <p:cNvPr id="70707" name="Rectangle 494"/>
          <p:cNvSpPr>
            <a:spLocks noChangeArrowheads="1"/>
          </p:cNvSpPr>
          <p:nvPr/>
        </p:nvSpPr>
        <p:spPr bwMode="auto">
          <a:xfrm>
            <a:off x="9896474" y="3440721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w</a:t>
            </a:r>
          </a:p>
        </p:txBody>
      </p:sp>
      <p:cxnSp>
        <p:nvCxnSpPr>
          <p:cNvPr id="70708" name="AutoShape 495"/>
          <p:cNvCxnSpPr>
            <a:cxnSpLocks noChangeShapeType="1"/>
            <a:endCxn id="70705" idx="0"/>
          </p:cNvCxnSpPr>
          <p:nvPr/>
        </p:nvCxnSpPr>
        <p:spPr bwMode="auto">
          <a:xfrm>
            <a:off x="6624637" y="2921608"/>
            <a:ext cx="180975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09" name="AutoShape 496"/>
          <p:cNvCxnSpPr>
            <a:cxnSpLocks noChangeShapeType="1"/>
            <a:endCxn id="70706" idx="0"/>
          </p:cNvCxnSpPr>
          <p:nvPr/>
        </p:nvCxnSpPr>
        <p:spPr bwMode="auto">
          <a:xfrm>
            <a:off x="8239123" y="2921608"/>
            <a:ext cx="173038" cy="514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710" name="AutoShape 497"/>
          <p:cNvCxnSpPr>
            <a:cxnSpLocks noChangeShapeType="1"/>
            <a:endCxn id="70707" idx="0"/>
          </p:cNvCxnSpPr>
          <p:nvPr/>
        </p:nvCxnSpPr>
        <p:spPr bwMode="auto">
          <a:xfrm>
            <a:off x="9893298" y="2926371"/>
            <a:ext cx="160338" cy="504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11" name="Freeform 498"/>
          <p:cNvSpPr>
            <a:spLocks/>
          </p:cNvSpPr>
          <p:nvPr/>
        </p:nvSpPr>
        <p:spPr bwMode="auto">
          <a:xfrm>
            <a:off x="6800848" y="3597883"/>
            <a:ext cx="819150" cy="1814512"/>
          </a:xfrm>
          <a:custGeom>
            <a:avLst/>
            <a:gdLst>
              <a:gd name="T0" fmla="*/ 0 w 516"/>
              <a:gd name="T1" fmla="*/ 2147483647 h 1143"/>
              <a:gd name="T2" fmla="*/ 2147483647 w 516"/>
              <a:gd name="T3" fmla="*/ 2147483647 h 1143"/>
              <a:gd name="T4" fmla="*/ 2147483647 w 516"/>
              <a:gd name="T5" fmla="*/ 0 h 1143"/>
              <a:gd name="T6" fmla="*/ 0 60000 65536"/>
              <a:gd name="T7" fmla="*/ 0 60000 65536"/>
              <a:gd name="T8" fmla="*/ 0 60000 65536"/>
              <a:gd name="T9" fmla="*/ 0 w 516"/>
              <a:gd name="T10" fmla="*/ 0 h 1143"/>
              <a:gd name="T11" fmla="*/ 516 w 516"/>
              <a:gd name="T12" fmla="*/ 1143 h 1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143">
                <a:moveTo>
                  <a:pt x="0" y="1143"/>
                </a:moveTo>
                <a:cubicBezTo>
                  <a:pt x="30" y="991"/>
                  <a:pt x="94" y="418"/>
                  <a:pt x="180" y="227"/>
                </a:cubicBezTo>
                <a:cubicBezTo>
                  <a:pt x="266" y="36"/>
                  <a:pt x="446" y="47"/>
                  <a:pt x="51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12" name="Rectangle 499"/>
          <p:cNvSpPr>
            <a:spLocks noChangeArrowheads="1"/>
          </p:cNvSpPr>
          <p:nvPr/>
        </p:nvSpPr>
        <p:spPr bwMode="auto">
          <a:xfrm>
            <a:off x="6334124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713" name="Line 500"/>
          <p:cNvSpPr>
            <a:spLocks noChangeShapeType="1"/>
          </p:cNvSpPr>
          <p:nvPr/>
        </p:nvSpPr>
        <p:spPr bwMode="auto">
          <a:xfrm flipV="1">
            <a:off x="6480174" y="3078770"/>
            <a:ext cx="104775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4" name="Rectangle 501"/>
          <p:cNvSpPr>
            <a:spLocks noChangeArrowheads="1"/>
          </p:cNvSpPr>
          <p:nvPr/>
        </p:nvSpPr>
        <p:spPr bwMode="auto">
          <a:xfrm>
            <a:off x="7956549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715" name="Line 502"/>
          <p:cNvSpPr>
            <a:spLocks noChangeShapeType="1"/>
          </p:cNvSpPr>
          <p:nvPr/>
        </p:nvSpPr>
        <p:spPr bwMode="auto">
          <a:xfrm flipV="1">
            <a:off x="8094661" y="3069245"/>
            <a:ext cx="93662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6" name="Rectangle 503"/>
          <p:cNvSpPr>
            <a:spLocks noChangeArrowheads="1"/>
          </p:cNvSpPr>
          <p:nvPr/>
        </p:nvSpPr>
        <p:spPr bwMode="auto">
          <a:xfrm>
            <a:off x="9586912" y="3440721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1800" b="0">
              <a:ea typeface="新細明體" charset="-120"/>
            </a:endParaRPr>
          </a:p>
        </p:txBody>
      </p:sp>
      <p:sp>
        <p:nvSpPr>
          <p:cNvPr id="70717" name="Line 504"/>
          <p:cNvSpPr>
            <a:spLocks noChangeShapeType="1"/>
          </p:cNvSpPr>
          <p:nvPr/>
        </p:nvSpPr>
        <p:spPr bwMode="auto">
          <a:xfrm flipV="1">
            <a:off x="9744073" y="3064483"/>
            <a:ext cx="444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18" name="Rectangle 505"/>
          <p:cNvSpPr>
            <a:spLocks noChangeArrowheads="1"/>
          </p:cNvSpPr>
          <p:nvPr/>
        </p:nvSpPr>
        <p:spPr bwMode="auto">
          <a:xfrm>
            <a:off x="6486524" y="5223484"/>
            <a:ext cx="219075" cy="44608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19" name="Freeform 506"/>
          <p:cNvSpPr>
            <a:spLocks/>
          </p:cNvSpPr>
          <p:nvPr/>
        </p:nvSpPr>
        <p:spPr bwMode="auto">
          <a:xfrm>
            <a:off x="6238873" y="3793146"/>
            <a:ext cx="342900" cy="1628775"/>
          </a:xfrm>
          <a:custGeom>
            <a:avLst/>
            <a:gdLst>
              <a:gd name="T0" fmla="*/ 2147483647 w 216"/>
              <a:gd name="T1" fmla="*/ 2147483647 h 1026"/>
              <a:gd name="T2" fmla="*/ 2147483647 w 216"/>
              <a:gd name="T3" fmla="*/ 2147483647 h 1026"/>
              <a:gd name="T4" fmla="*/ 2147483647 w 216"/>
              <a:gd name="T5" fmla="*/ 0 h 1026"/>
              <a:gd name="T6" fmla="*/ 0 60000 65536"/>
              <a:gd name="T7" fmla="*/ 0 60000 65536"/>
              <a:gd name="T8" fmla="*/ 0 60000 65536"/>
              <a:gd name="T9" fmla="*/ 0 w 216"/>
              <a:gd name="T10" fmla="*/ 0 h 1026"/>
              <a:gd name="T11" fmla="*/ 216 w 216"/>
              <a:gd name="T12" fmla="*/ 1026 h 1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026">
                <a:moveTo>
                  <a:pt x="216" y="1026"/>
                </a:moveTo>
                <a:cubicBezTo>
                  <a:pt x="190" y="941"/>
                  <a:pt x="120" y="744"/>
                  <a:pt x="60" y="516"/>
                </a:cubicBezTo>
                <a:cubicBezTo>
                  <a:pt x="0" y="288"/>
                  <a:pt x="46" y="107"/>
                  <a:pt x="4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20" name="Rectangle 507"/>
          <p:cNvSpPr>
            <a:spLocks noChangeArrowheads="1"/>
          </p:cNvSpPr>
          <p:nvPr/>
        </p:nvSpPr>
        <p:spPr bwMode="auto">
          <a:xfrm>
            <a:off x="6267449" y="5223484"/>
            <a:ext cx="219075" cy="446087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0721" name="AutoShape 508"/>
          <p:cNvCxnSpPr>
            <a:cxnSpLocks noChangeShapeType="1"/>
            <a:endCxn id="70701" idx="1"/>
          </p:cNvCxnSpPr>
          <p:nvPr/>
        </p:nvCxnSpPr>
        <p:spPr bwMode="auto">
          <a:xfrm>
            <a:off x="6367461" y="5436209"/>
            <a:ext cx="157162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22" name="Rectangle 509"/>
          <p:cNvSpPr>
            <a:spLocks noChangeArrowheads="1"/>
          </p:cNvSpPr>
          <p:nvPr/>
        </p:nvSpPr>
        <p:spPr bwMode="auto">
          <a:xfrm>
            <a:off x="6019799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0</a:t>
            </a:r>
          </a:p>
        </p:txBody>
      </p:sp>
      <p:sp>
        <p:nvSpPr>
          <p:cNvPr id="70723" name="Rectangle 510"/>
          <p:cNvSpPr>
            <a:spLocks noChangeArrowheads="1"/>
          </p:cNvSpPr>
          <p:nvPr/>
        </p:nvSpPr>
        <p:spPr bwMode="auto">
          <a:xfrm>
            <a:off x="7642224" y="3445484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1</a:t>
            </a:r>
          </a:p>
        </p:txBody>
      </p:sp>
      <p:sp>
        <p:nvSpPr>
          <p:cNvPr id="70724" name="Rectangle 511"/>
          <p:cNvSpPr>
            <a:spLocks noChangeArrowheads="1"/>
          </p:cNvSpPr>
          <p:nvPr/>
        </p:nvSpPr>
        <p:spPr bwMode="auto">
          <a:xfrm>
            <a:off x="9272587" y="3440721"/>
            <a:ext cx="3143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2</a:t>
            </a:r>
          </a:p>
        </p:txBody>
      </p:sp>
      <p:sp>
        <p:nvSpPr>
          <p:cNvPr id="70725" name="Rectangle 527"/>
          <p:cNvSpPr>
            <a:spLocks noChangeArrowheads="1"/>
          </p:cNvSpPr>
          <p:nvPr/>
        </p:nvSpPr>
        <p:spPr bwMode="auto">
          <a:xfrm>
            <a:off x="9810749" y="5212370"/>
            <a:ext cx="219075" cy="4460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26" name="Rectangle 528"/>
          <p:cNvSpPr>
            <a:spLocks noChangeArrowheads="1"/>
          </p:cNvSpPr>
          <p:nvPr/>
        </p:nvSpPr>
        <p:spPr bwMode="auto">
          <a:xfrm>
            <a:off x="10029824" y="5212370"/>
            <a:ext cx="314325" cy="4460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70727" name="Rectangle 529"/>
          <p:cNvSpPr>
            <a:spLocks noChangeArrowheads="1"/>
          </p:cNvSpPr>
          <p:nvPr/>
        </p:nvSpPr>
        <p:spPr bwMode="auto">
          <a:xfrm>
            <a:off x="9591674" y="5212370"/>
            <a:ext cx="219075" cy="4460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28" name="Rectangle 530"/>
          <p:cNvSpPr>
            <a:spLocks noChangeArrowheads="1"/>
          </p:cNvSpPr>
          <p:nvPr/>
        </p:nvSpPr>
        <p:spPr bwMode="auto">
          <a:xfrm>
            <a:off x="9372599" y="5212370"/>
            <a:ext cx="219075" cy="446088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29" name="Freeform 532"/>
          <p:cNvSpPr>
            <a:spLocks/>
          </p:cNvSpPr>
          <p:nvPr/>
        </p:nvSpPr>
        <p:spPr bwMode="auto">
          <a:xfrm>
            <a:off x="8610598" y="3612170"/>
            <a:ext cx="1104900" cy="1809750"/>
          </a:xfrm>
          <a:custGeom>
            <a:avLst/>
            <a:gdLst>
              <a:gd name="T0" fmla="*/ 2147483647 w 696"/>
              <a:gd name="T1" fmla="*/ 2147483647 h 1140"/>
              <a:gd name="T2" fmla="*/ 2147483647 w 696"/>
              <a:gd name="T3" fmla="*/ 2147483647 h 1140"/>
              <a:gd name="T4" fmla="*/ 0 w 696"/>
              <a:gd name="T5" fmla="*/ 0 h 1140"/>
              <a:gd name="T6" fmla="*/ 0 60000 65536"/>
              <a:gd name="T7" fmla="*/ 0 60000 65536"/>
              <a:gd name="T8" fmla="*/ 0 60000 65536"/>
              <a:gd name="T9" fmla="*/ 0 w 696"/>
              <a:gd name="T10" fmla="*/ 0 h 1140"/>
              <a:gd name="T11" fmla="*/ 696 w 696"/>
              <a:gd name="T12" fmla="*/ 1140 h 1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140">
                <a:moveTo>
                  <a:pt x="696" y="1140"/>
                </a:moveTo>
                <a:cubicBezTo>
                  <a:pt x="645" y="1002"/>
                  <a:pt x="516" y="516"/>
                  <a:pt x="390" y="312"/>
                </a:cubicBezTo>
                <a:cubicBezTo>
                  <a:pt x="264" y="108"/>
                  <a:pt x="81" y="6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30" name="Freeform 533"/>
          <p:cNvSpPr>
            <a:spLocks/>
          </p:cNvSpPr>
          <p:nvPr/>
        </p:nvSpPr>
        <p:spPr bwMode="auto">
          <a:xfrm>
            <a:off x="9915523" y="3759809"/>
            <a:ext cx="311150" cy="1652587"/>
          </a:xfrm>
          <a:custGeom>
            <a:avLst/>
            <a:gdLst>
              <a:gd name="T0" fmla="*/ 0 w 196"/>
              <a:gd name="T1" fmla="*/ 2147483647 h 1041"/>
              <a:gd name="T2" fmla="*/ 2147483647 w 196"/>
              <a:gd name="T3" fmla="*/ 2147483647 h 1041"/>
              <a:gd name="T4" fmla="*/ 2147483647 w 196"/>
              <a:gd name="T5" fmla="*/ 0 h 1041"/>
              <a:gd name="T6" fmla="*/ 0 60000 65536"/>
              <a:gd name="T7" fmla="*/ 0 60000 65536"/>
              <a:gd name="T8" fmla="*/ 0 60000 65536"/>
              <a:gd name="T9" fmla="*/ 0 w 196"/>
              <a:gd name="T10" fmla="*/ 0 h 1041"/>
              <a:gd name="T11" fmla="*/ 196 w 196"/>
              <a:gd name="T12" fmla="*/ 1041 h 10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1041">
                <a:moveTo>
                  <a:pt x="0" y="1041"/>
                </a:moveTo>
                <a:cubicBezTo>
                  <a:pt x="30" y="939"/>
                  <a:pt x="164" y="602"/>
                  <a:pt x="180" y="429"/>
                </a:cubicBezTo>
                <a:cubicBezTo>
                  <a:pt x="196" y="256"/>
                  <a:pt x="113" y="89"/>
                  <a:pt x="9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0731" name="AutoShape 534"/>
          <p:cNvCxnSpPr>
            <a:cxnSpLocks noChangeShapeType="1"/>
          </p:cNvCxnSpPr>
          <p:nvPr/>
        </p:nvCxnSpPr>
        <p:spPr bwMode="auto">
          <a:xfrm>
            <a:off x="9471023" y="5436209"/>
            <a:ext cx="114300" cy="5730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732" name="Freeform 683"/>
          <p:cNvSpPr>
            <a:spLocks/>
          </p:cNvSpPr>
          <p:nvPr/>
        </p:nvSpPr>
        <p:spPr bwMode="auto">
          <a:xfrm>
            <a:off x="7086598" y="4863120"/>
            <a:ext cx="838200" cy="349250"/>
          </a:xfrm>
          <a:custGeom>
            <a:avLst/>
            <a:gdLst>
              <a:gd name="T0" fmla="*/ 2147483647 w 528"/>
              <a:gd name="T1" fmla="*/ 2147483647 h 220"/>
              <a:gd name="T2" fmla="*/ 2147483647 w 528"/>
              <a:gd name="T3" fmla="*/ 2147483647 h 220"/>
              <a:gd name="T4" fmla="*/ 0 w 528"/>
              <a:gd name="T5" fmla="*/ 2147483647 h 220"/>
              <a:gd name="T6" fmla="*/ 0 60000 65536"/>
              <a:gd name="T7" fmla="*/ 0 60000 65536"/>
              <a:gd name="T8" fmla="*/ 0 60000 65536"/>
              <a:gd name="T9" fmla="*/ 0 w 528"/>
              <a:gd name="T10" fmla="*/ 0 h 220"/>
              <a:gd name="T11" fmla="*/ 528 w 52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20">
                <a:moveTo>
                  <a:pt x="528" y="124"/>
                </a:moveTo>
                <a:cubicBezTo>
                  <a:pt x="471" y="106"/>
                  <a:pt x="274" y="0"/>
                  <a:pt x="186" y="16"/>
                </a:cubicBezTo>
                <a:cubicBezTo>
                  <a:pt x="98" y="32"/>
                  <a:pt x="39" y="178"/>
                  <a:pt x="0" y="22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33" name="Freeform 684"/>
          <p:cNvSpPr>
            <a:spLocks/>
          </p:cNvSpPr>
          <p:nvPr/>
        </p:nvSpPr>
        <p:spPr bwMode="auto">
          <a:xfrm>
            <a:off x="6934198" y="3986821"/>
            <a:ext cx="1371600" cy="1216025"/>
          </a:xfrm>
          <a:custGeom>
            <a:avLst/>
            <a:gdLst>
              <a:gd name="T0" fmla="*/ 2147483647 w 864"/>
              <a:gd name="T1" fmla="*/ 2147483647 h 766"/>
              <a:gd name="T2" fmla="*/ 2147483647 w 864"/>
              <a:gd name="T3" fmla="*/ 2147483647 h 766"/>
              <a:gd name="T4" fmla="*/ 2147483647 w 864"/>
              <a:gd name="T5" fmla="*/ 2147483647 h 766"/>
              <a:gd name="T6" fmla="*/ 0 w 864"/>
              <a:gd name="T7" fmla="*/ 2147483647 h 76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766"/>
              <a:gd name="T14" fmla="*/ 864 w 864"/>
              <a:gd name="T15" fmla="*/ 766 h 7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766">
                <a:moveTo>
                  <a:pt x="864" y="452"/>
                </a:moveTo>
                <a:cubicBezTo>
                  <a:pt x="815" y="380"/>
                  <a:pt x="686" y="44"/>
                  <a:pt x="570" y="22"/>
                </a:cubicBezTo>
                <a:cubicBezTo>
                  <a:pt x="454" y="0"/>
                  <a:pt x="263" y="198"/>
                  <a:pt x="168" y="322"/>
                </a:cubicBezTo>
                <a:cubicBezTo>
                  <a:pt x="73" y="446"/>
                  <a:pt x="35" y="674"/>
                  <a:pt x="0" y="766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34" name="Freeform 685"/>
          <p:cNvSpPr>
            <a:spLocks/>
          </p:cNvSpPr>
          <p:nvPr/>
        </p:nvSpPr>
        <p:spPr bwMode="auto">
          <a:xfrm>
            <a:off x="8791573" y="4915508"/>
            <a:ext cx="647700" cy="296862"/>
          </a:xfrm>
          <a:custGeom>
            <a:avLst/>
            <a:gdLst>
              <a:gd name="T0" fmla="*/ 0 w 408"/>
              <a:gd name="T1" fmla="*/ 2147483647 h 187"/>
              <a:gd name="T2" fmla="*/ 2147483647 w 408"/>
              <a:gd name="T3" fmla="*/ 2147483647 h 187"/>
              <a:gd name="T4" fmla="*/ 2147483647 w 408"/>
              <a:gd name="T5" fmla="*/ 2147483647 h 187"/>
              <a:gd name="T6" fmla="*/ 0 60000 65536"/>
              <a:gd name="T7" fmla="*/ 0 60000 65536"/>
              <a:gd name="T8" fmla="*/ 0 60000 65536"/>
              <a:gd name="T9" fmla="*/ 0 w 408"/>
              <a:gd name="T10" fmla="*/ 0 h 187"/>
              <a:gd name="T11" fmla="*/ 408 w 408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87">
                <a:moveTo>
                  <a:pt x="0" y="143"/>
                </a:moveTo>
                <a:cubicBezTo>
                  <a:pt x="45" y="120"/>
                  <a:pt x="202" y="0"/>
                  <a:pt x="270" y="7"/>
                </a:cubicBezTo>
                <a:cubicBezTo>
                  <a:pt x="338" y="14"/>
                  <a:pt x="379" y="150"/>
                  <a:pt x="408" y="187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35" name="Freeform 686"/>
          <p:cNvSpPr>
            <a:spLocks/>
          </p:cNvSpPr>
          <p:nvPr/>
        </p:nvSpPr>
        <p:spPr bwMode="auto">
          <a:xfrm>
            <a:off x="8372474" y="5479070"/>
            <a:ext cx="981075" cy="482600"/>
          </a:xfrm>
          <a:custGeom>
            <a:avLst/>
            <a:gdLst>
              <a:gd name="T0" fmla="*/ 0 w 618"/>
              <a:gd name="T1" fmla="*/ 0 h 304"/>
              <a:gd name="T2" fmla="*/ 2147483647 w 618"/>
              <a:gd name="T3" fmla="*/ 2147483647 h 304"/>
              <a:gd name="T4" fmla="*/ 2147483647 w 618"/>
              <a:gd name="T5" fmla="*/ 2147483647 h 304"/>
              <a:gd name="T6" fmla="*/ 0 60000 65536"/>
              <a:gd name="T7" fmla="*/ 0 60000 65536"/>
              <a:gd name="T8" fmla="*/ 0 60000 65536"/>
              <a:gd name="T9" fmla="*/ 0 w 618"/>
              <a:gd name="T10" fmla="*/ 0 h 304"/>
              <a:gd name="T11" fmla="*/ 618 w 618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8" h="304">
                <a:moveTo>
                  <a:pt x="0" y="0"/>
                </a:moveTo>
                <a:cubicBezTo>
                  <a:pt x="33" y="49"/>
                  <a:pt x="95" y="296"/>
                  <a:pt x="198" y="300"/>
                </a:cubicBezTo>
                <a:cubicBezTo>
                  <a:pt x="301" y="304"/>
                  <a:pt x="531" y="81"/>
                  <a:pt x="618" y="24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Asymptotic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9432238"/>
                  </p:ext>
                </p:extLst>
              </p:nvPr>
            </p:nvGraphicFramePr>
            <p:xfrm>
              <a:off x="1141413" y="2004161"/>
              <a:ext cx="10355004" cy="454837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9144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𝑛</m:t>
                              </m:r>
                              <m:r>
                                <a:rPr kumimoji="0" lang="en-US" altLang="zh-TW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vertices,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TW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parallel edges</a:t>
                          </a:r>
                        </a:p>
                        <a:p>
                          <a:pPr marL="285750" marR="0" lvl="0" indent="-28575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1"/>
                            </a:buClr>
                            <a:buSzPct val="110000"/>
                            <a:buFont typeface="Arial" panose="020B0604020202020204" pitchFamily="34" charset="0"/>
                            <a:buChar char="•"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No self-loops</a:t>
                          </a:r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+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endVertices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opposite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isIncidentOn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incidentEdges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isAdjacentTo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𝑤</m:t>
                                </m:r>
                                <m:r>
                                  <a:rPr kumimoji="0" lang="en-US" altLang="zh-TW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,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kumimoji="0" lang="en-US" altLang="zh-TW" sz="2000" b="0" i="1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0" lang="en-US" altLang="zh-TW" sz="2000" b="0" i="0" u="none" strike="noStrike" cap="none" normalizeH="0" baseline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新細明體" charset="-120"/>
                                                  </a:rPr>
                                                  <m:t>deg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0" lang="en-US" altLang="zh-TW" sz="2000" b="0" i="1" u="none" strike="noStrike" cap="none" normalizeH="0" baseline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新細明體" charset="-12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insertEdge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𝑢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𝑣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, 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𝑤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zh-TW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eraseEdge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(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𝑒</m:t>
                              </m:r>
                              <m:r>
                                <a:rPr kumimoji="0" lang="en-US" altLang="zh-TW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  <m:t>)</m:t>
                              </m:r>
                            </m:oMath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82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insertVertex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𝑥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603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TW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eraseVertex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𝑣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(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𝑚</m:t>
                                </m:r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20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altLang="zh-TW" sz="20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altLang="zh-TW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kumimoji="0" lang="en-US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0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9432238"/>
                  </p:ext>
                </p:extLst>
              </p:nvPr>
            </p:nvGraphicFramePr>
            <p:xfrm>
              <a:off x="1141413" y="2004161"/>
              <a:ext cx="10355004" cy="4548378"/>
            </p:xfrm>
            <a:graphic>
              <a:graphicData uri="http://schemas.openxmlformats.org/drawingml/2006/table">
                <a:tbl>
                  <a:tblPr/>
                  <a:tblGrid>
                    <a:gridCol w="3464041"/>
                    <a:gridCol w="1365457"/>
                    <a:gridCol w="3369051"/>
                    <a:gridCol w="2156455"/>
                  </a:tblGrid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2976" r="-200000" b="-34881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Edge </a:t>
                          </a: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/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List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Adjacency </a:t>
                          </a:r>
                          <a:b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</a:br>
                          <a:r>
                            <a:rPr kumimoji="0" lang="en-US" altLang="zh-TW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Matrix</a:t>
                          </a:r>
                          <a:endParaRPr kumimoji="0" lang="en-US" altLang="zh-TW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73075">
                    <a:tc>
                      <a:txBody>
                        <a:bodyPr/>
                        <a:lstStyle>
                          <a:lvl1pPr algn="l" eaLnBrk="0" hangingPunct="0">
                            <a:lnSpc>
                              <a:spcPct val="93000"/>
                            </a:lnSpc>
                            <a:spcBef>
                              <a:spcPts val="600"/>
                            </a:spcBef>
                            <a:buClr>
                              <a:srgbClr val="333399"/>
                            </a:buClr>
                            <a:buSzPct val="100000"/>
                            <a:buFont typeface="Arial" panose="020B0604020202020204" pitchFamily="34" charset="0"/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 algn="l" eaLnBrk="0" hangingPunct="0">
                            <a:lnSpc>
                              <a:spcPct val="93000"/>
                            </a:lnSpc>
                            <a:spcBef>
                              <a:spcPts val="500"/>
                            </a:spcBef>
                            <a:buClr>
                              <a:srgbClr val="000066"/>
                            </a:buClr>
                            <a:buSzPct val="100000"/>
                            <a:buFont typeface="Arial" panose="020B0604020202020204" pitchFamily="34" charset="0"/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Space</a:t>
                          </a:r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221795" r="-407143" b="-6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221795" r="-64919" b="-6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221795" r="-1412" b="-651282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218261" r="-200000" b="-34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218261" r="-407143" b="-34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218261" r="-64919" b="-34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218261" r="-1412" b="-34173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563077" r="-200000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563077" r="-407143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563077" r="-64919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563077" r="-1412" b="-5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663077" r="-200000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663077" r="-407143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663077" r="-64919" b="-4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663077" r="-1412" b="-404615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431304" r="-200000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431304" r="-407143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431304" r="-64919" b="-1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431304" r="-1412" b="-128696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940000" r="-2000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940000" r="-40714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940000" r="-64919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940000" r="-1412" b="-127692"/>
                          </a:stretch>
                        </a:blipFill>
                      </a:tcPr>
                    </a:tc>
                  </a:tr>
                  <a:tr h="460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528" t="-889474" r="-200000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60" marR="12196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4911" t="-889474" r="-407143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43761" t="-889474" r="-64919" b="-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1940" marR="30194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380791" t="-889474" r="-1412" b="-92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30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Depth-First 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6296025" y="3322639"/>
            <a:ext cx="3081338" cy="1830387"/>
            <a:chOff x="593" y="2600"/>
            <a:chExt cx="1941" cy="1153"/>
          </a:xfrm>
        </p:grpSpPr>
        <p:sp>
          <p:nvSpPr>
            <p:cNvPr id="73733" name="Oval 4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3734" name="Oval 5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3735" name="Oval 6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3736" name="Oval 7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3737" name="AutoShape 8"/>
            <p:cNvCxnSpPr>
              <a:cxnSpLocks noChangeAspect="1" noChangeShapeType="1"/>
              <a:stCxn id="73735" idx="3"/>
              <a:endCxn id="73734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AutoShape 9"/>
            <p:cNvCxnSpPr>
              <a:cxnSpLocks noChangeAspect="1" noChangeShapeType="1"/>
              <a:stCxn id="73736" idx="1"/>
              <a:endCxn id="73734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9" name="AutoShape 10"/>
            <p:cNvCxnSpPr>
              <a:cxnSpLocks noChangeAspect="1" noChangeShapeType="1"/>
              <a:stCxn id="73736" idx="7"/>
              <a:endCxn id="73733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0" name="AutoShape 11"/>
            <p:cNvCxnSpPr>
              <a:cxnSpLocks noChangeAspect="1" noChangeShapeType="1"/>
              <a:stCxn id="73735" idx="5"/>
              <a:endCxn id="73733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1" name="AutoShape 12"/>
            <p:cNvCxnSpPr>
              <a:cxnSpLocks noChangeAspect="1" noChangeShapeType="1"/>
              <a:stCxn id="73735" idx="4"/>
              <a:endCxn id="73736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2" name="Oval 13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3743" name="AutoShape 14"/>
            <p:cNvCxnSpPr>
              <a:cxnSpLocks noChangeAspect="1" noChangeShapeType="1"/>
              <a:stCxn id="73736" idx="6"/>
              <a:endCxn id="73742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4" name="AutoShape 15"/>
            <p:cNvCxnSpPr>
              <a:cxnSpLocks noChangeAspect="1" noChangeShapeType="1"/>
              <a:stCxn id="73742" idx="1"/>
              <a:endCxn id="73735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782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Applications</a:t>
            </a: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smtClean="0"/>
              <a:t>Electronic circuits</a:t>
            </a:r>
          </a:p>
          <a:p>
            <a:pPr lvl="1"/>
            <a:r>
              <a:rPr lang="en-US" altLang="zh-TW" smtClean="0"/>
              <a:t>Printed circuit board</a:t>
            </a:r>
          </a:p>
          <a:p>
            <a:pPr lvl="1"/>
            <a:r>
              <a:rPr lang="en-US" altLang="zh-TW" smtClean="0"/>
              <a:t>Integrated circuit</a:t>
            </a:r>
          </a:p>
          <a:p>
            <a:r>
              <a:rPr lang="en-US" altLang="zh-TW" smtClean="0"/>
              <a:t>Transportation networks</a:t>
            </a:r>
          </a:p>
          <a:p>
            <a:pPr lvl="1"/>
            <a:r>
              <a:rPr lang="en-US" altLang="zh-TW" smtClean="0"/>
              <a:t>Highway network</a:t>
            </a:r>
          </a:p>
          <a:p>
            <a:pPr lvl="1"/>
            <a:r>
              <a:rPr lang="en-US" altLang="zh-TW" smtClean="0"/>
              <a:t>Flight network</a:t>
            </a:r>
          </a:p>
          <a:p>
            <a:r>
              <a:rPr lang="en-US" altLang="zh-TW" smtClean="0"/>
              <a:t>Computer networks</a:t>
            </a:r>
          </a:p>
          <a:p>
            <a:pPr lvl="1"/>
            <a:r>
              <a:rPr lang="en-US" altLang="zh-TW" smtClean="0"/>
              <a:t>Local area network</a:t>
            </a:r>
          </a:p>
          <a:p>
            <a:pPr lvl="1"/>
            <a:r>
              <a:rPr lang="en-US" altLang="zh-TW" smtClean="0"/>
              <a:t>Internet</a:t>
            </a:r>
          </a:p>
          <a:p>
            <a:pPr lvl="1"/>
            <a:r>
              <a:rPr lang="en-US" altLang="zh-TW" smtClean="0"/>
              <a:t>Web</a:t>
            </a:r>
          </a:p>
          <a:p>
            <a:r>
              <a:rPr lang="en-US" altLang="zh-TW" smtClean="0"/>
              <a:t>Databases</a:t>
            </a:r>
          </a:p>
          <a:p>
            <a:pPr lvl="1"/>
            <a:r>
              <a:rPr lang="en-US" altLang="zh-TW" smtClean="0"/>
              <a:t>Entity-relationship diagram</a:t>
            </a:r>
            <a:endParaRPr lang="en-US" altLang="zh-TW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3"/>
          <a:stretch/>
        </p:blipFill>
        <p:spPr>
          <a:xfrm>
            <a:off x="6019799" y="888845"/>
            <a:ext cx="4049890" cy="5421644"/>
          </a:xfrm>
        </p:spPr>
      </p:pic>
    </p:spTree>
    <p:extLst>
      <p:ext uri="{BB962C8B-B14F-4D97-AF65-F5344CB8AC3E}">
        <p14:creationId xmlns:p14="http://schemas.microsoft.com/office/powerpoint/2010/main" val="17176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Depth-First Search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Depth-first search (DFS) is a general technique for traversing a graph</a:t>
                </a:r>
              </a:p>
              <a:p>
                <a:r>
                  <a:rPr lang="en-US" altLang="zh-TW" dirty="0" smtClean="0"/>
                  <a:t>A DFS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DFS on a graph with n vertices and m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DFS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between two given vertices</a:t>
                </a:r>
              </a:p>
              <a:p>
                <a:pPr lvl="1"/>
                <a:r>
                  <a:rPr lang="en-US" altLang="zh-TW" dirty="0" smtClean="0"/>
                  <a:t>Find a cycle in the graph</a:t>
                </a:r>
              </a:p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Depth-first search is to graphs what Euler tour is to binary trees</a:t>
                </a:r>
                <a:endParaRPr lang="en-US" altLang="zh-TW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6" name="Picture 5" descr="j0235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98" y="618518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87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en-US" altLang="zh-TW" dirty="0" smtClean="0"/>
          </a:p>
        </p:txBody>
      </p:sp>
      <p:sp>
        <p:nvSpPr>
          <p:cNvPr id="77828" name="Oval 4"/>
          <p:cNvSpPr>
            <a:spLocks noChangeAspect="1" noChangeArrowheads="1"/>
          </p:cNvSpPr>
          <p:nvPr/>
        </p:nvSpPr>
        <p:spPr bwMode="auto">
          <a:xfrm>
            <a:off x="4130676" y="49974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sp>
        <p:nvSpPr>
          <p:cNvPr id="77829" name="Oval 5"/>
          <p:cNvSpPr>
            <a:spLocks noChangeAspect="1" noChangeArrowheads="1"/>
          </p:cNvSpPr>
          <p:nvPr/>
        </p:nvSpPr>
        <p:spPr bwMode="auto">
          <a:xfrm>
            <a:off x="2667001" y="49974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77830" name="Oval 6"/>
          <p:cNvSpPr>
            <a:spLocks noChangeAspect="1" noChangeArrowheads="1"/>
          </p:cNvSpPr>
          <p:nvPr/>
        </p:nvSpPr>
        <p:spPr bwMode="auto">
          <a:xfrm>
            <a:off x="3398838" y="4265613"/>
            <a:ext cx="366712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31" name="Oval 7"/>
          <p:cNvSpPr>
            <a:spLocks noChangeAspect="1" noChangeArrowheads="1"/>
          </p:cNvSpPr>
          <p:nvPr/>
        </p:nvSpPr>
        <p:spPr bwMode="auto">
          <a:xfrm>
            <a:off x="3398838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cxnSp>
        <p:nvCxnSpPr>
          <p:cNvPr id="77832" name="AutoShape 8"/>
          <p:cNvCxnSpPr>
            <a:cxnSpLocks noChangeAspect="1" noChangeShapeType="1"/>
            <a:stCxn id="77830" idx="3"/>
            <a:endCxn id="77829" idx="7"/>
          </p:cNvCxnSpPr>
          <p:nvPr/>
        </p:nvCxnSpPr>
        <p:spPr bwMode="auto">
          <a:xfrm flipH="1">
            <a:off x="2979739" y="4597401"/>
            <a:ext cx="471487" cy="4429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AutoShape 9"/>
          <p:cNvCxnSpPr>
            <a:cxnSpLocks noChangeAspect="1" noChangeShapeType="1"/>
            <a:stCxn id="77831" idx="1"/>
            <a:endCxn id="77829" idx="5"/>
          </p:cNvCxnSpPr>
          <p:nvPr/>
        </p:nvCxnSpPr>
        <p:spPr bwMode="auto">
          <a:xfrm flipH="1" flipV="1">
            <a:off x="2978151" y="5316539"/>
            <a:ext cx="474663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4" name="AutoShape 10"/>
          <p:cNvCxnSpPr>
            <a:cxnSpLocks noChangeAspect="1" noChangeShapeType="1"/>
            <a:stCxn id="77831" idx="7"/>
            <a:endCxn id="77828" idx="3"/>
          </p:cNvCxnSpPr>
          <p:nvPr/>
        </p:nvCxnSpPr>
        <p:spPr bwMode="auto">
          <a:xfrm flipV="1">
            <a:off x="3709988" y="5316539"/>
            <a:ext cx="474662" cy="458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5" name="AutoShape 11"/>
          <p:cNvCxnSpPr>
            <a:cxnSpLocks noChangeAspect="1" noChangeShapeType="1"/>
            <a:stCxn id="77830" idx="5"/>
            <a:endCxn id="77828" idx="1"/>
          </p:cNvCxnSpPr>
          <p:nvPr/>
        </p:nvCxnSpPr>
        <p:spPr bwMode="auto">
          <a:xfrm>
            <a:off x="3711575" y="4597401"/>
            <a:ext cx="471488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AutoShape 12"/>
          <p:cNvCxnSpPr>
            <a:cxnSpLocks noChangeAspect="1" noChangeShapeType="1"/>
            <a:stCxn id="77830" idx="4"/>
            <a:endCxn id="77831" idx="0"/>
          </p:cNvCxnSpPr>
          <p:nvPr/>
        </p:nvCxnSpPr>
        <p:spPr bwMode="auto">
          <a:xfrm>
            <a:off x="3581400" y="4649789"/>
            <a:ext cx="0" cy="1068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7" name="Oval 13"/>
          <p:cNvSpPr>
            <a:spLocks noChangeAspect="1" noChangeArrowheads="1"/>
          </p:cNvSpPr>
          <p:nvPr/>
        </p:nvSpPr>
        <p:spPr bwMode="auto">
          <a:xfrm>
            <a:off x="5381626" y="49974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E</a:t>
            </a:r>
          </a:p>
        </p:txBody>
      </p:sp>
      <p:cxnSp>
        <p:nvCxnSpPr>
          <p:cNvPr id="77838" name="AutoShape 14"/>
          <p:cNvCxnSpPr>
            <a:cxnSpLocks noChangeAspect="1" noChangeShapeType="1"/>
            <a:stCxn id="77831" idx="6"/>
            <a:endCxn id="77837" idx="3"/>
          </p:cNvCxnSpPr>
          <p:nvPr/>
        </p:nvCxnSpPr>
        <p:spPr bwMode="auto">
          <a:xfrm flipV="1">
            <a:off x="3773489" y="5319714"/>
            <a:ext cx="1660525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9" name="AutoShape 15"/>
          <p:cNvCxnSpPr>
            <a:cxnSpLocks noChangeAspect="1" noChangeShapeType="1"/>
            <a:stCxn id="77837" idx="1"/>
            <a:endCxn id="77830" idx="6"/>
          </p:cNvCxnSpPr>
          <p:nvPr/>
        </p:nvCxnSpPr>
        <p:spPr bwMode="auto">
          <a:xfrm flipH="1" flipV="1">
            <a:off x="3783013" y="4448175"/>
            <a:ext cx="1651000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0" name="Oval 17"/>
          <p:cNvSpPr>
            <a:spLocks noChangeAspect="1" noChangeArrowheads="1"/>
          </p:cNvSpPr>
          <p:nvPr/>
        </p:nvSpPr>
        <p:spPr bwMode="auto">
          <a:xfrm>
            <a:off x="8435976" y="2332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sp>
        <p:nvSpPr>
          <p:cNvPr id="77841" name="Oval 18"/>
          <p:cNvSpPr>
            <a:spLocks noChangeAspect="1" noChangeArrowheads="1"/>
          </p:cNvSpPr>
          <p:nvPr/>
        </p:nvSpPr>
        <p:spPr bwMode="auto">
          <a:xfrm>
            <a:off x="6972301" y="2332038"/>
            <a:ext cx="366713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77842" name="Oval 19"/>
          <p:cNvSpPr>
            <a:spLocks noChangeAspect="1" noChangeArrowheads="1"/>
          </p:cNvSpPr>
          <p:nvPr/>
        </p:nvSpPr>
        <p:spPr bwMode="auto">
          <a:xfrm>
            <a:off x="7704138" y="160020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43" name="Oval 20"/>
          <p:cNvSpPr>
            <a:spLocks noChangeAspect="1" noChangeArrowheads="1"/>
          </p:cNvSpPr>
          <p:nvPr/>
        </p:nvSpPr>
        <p:spPr bwMode="auto">
          <a:xfrm>
            <a:off x="7704138" y="30638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cxnSp>
        <p:nvCxnSpPr>
          <p:cNvPr id="77844" name="AutoShape 21"/>
          <p:cNvCxnSpPr>
            <a:cxnSpLocks noChangeAspect="1" noChangeShapeType="1"/>
            <a:stCxn id="77842" idx="3"/>
            <a:endCxn id="77841" idx="7"/>
          </p:cNvCxnSpPr>
          <p:nvPr/>
        </p:nvCxnSpPr>
        <p:spPr bwMode="auto">
          <a:xfrm flipH="1">
            <a:off x="7285039" y="1931989"/>
            <a:ext cx="471487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2"/>
          <p:cNvCxnSpPr>
            <a:cxnSpLocks noChangeAspect="1" noChangeShapeType="1"/>
            <a:stCxn id="77843" idx="1"/>
            <a:endCxn id="77841" idx="5"/>
          </p:cNvCxnSpPr>
          <p:nvPr/>
        </p:nvCxnSpPr>
        <p:spPr bwMode="auto">
          <a:xfrm flipH="1" flipV="1">
            <a:off x="7285039" y="2663826"/>
            <a:ext cx="471487" cy="4429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3"/>
          <p:cNvCxnSpPr>
            <a:cxnSpLocks noChangeAspect="1" noChangeShapeType="1"/>
            <a:stCxn id="77843" idx="7"/>
            <a:endCxn id="77840" idx="3"/>
          </p:cNvCxnSpPr>
          <p:nvPr/>
        </p:nvCxnSpPr>
        <p:spPr bwMode="auto">
          <a:xfrm flipV="1">
            <a:off x="8016875" y="2654300"/>
            <a:ext cx="471488" cy="452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4"/>
          <p:cNvCxnSpPr>
            <a:cxnSpLocks noChangeAspect="1" noChangeShapeType="1"/>
            <a:stCxn id="77842" idx="5"/>
            <a:endCxn id="77840" idx="1"/>
          </p:cNvCxnSpPr>
          <p:nvPr/>
        </p:nvCxnSpPr>
        <p:spPr bwMode="auto">
          <a:xfrm>
            <a:off x="8016875" y="1931988"/>
            <a:ext cx="47148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5"/>
          <p:cNvCxnSpPr>
            <a:cxnSpLocks noChangeAspect="1" noChangeShapeType="1"/>
            <a:stCxn id="77842" idx="4"/>
            <a:endCxn id="77843" idx="0"/>
          </p:cNvCxnSpPr>
          <p:nvPr/>
        </p:nvCxnSpPr>
        <p:spPr bwMode="auto">
          <a:xfrm>
            <a:off x="7886700" y="1984375"/>
            <a:ext cx="0" cy="1068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9" name="Oval 26"/>
          <p:cNvSpPr>
            <a:spLocks noChangeAspect="1" noChangeArrowheads="1"/>
          </p:cNvSpPr>
          <p:nvPr/>
        </p:nvSpPr>
        <p:spPr bwMode="auto">
          <a:xfrm>
            <a:off x="9686926" y="2332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E</a:t>
            </a:r>
          </a:p>
        </p:txBody>
      </p:sp>
      <p:cxnSp>
        <p:nvCxnSpPr>
          <p:cNvPr id="77850" name="AutoShape 27"/>
          <p:cNvCxnSpPr>
            <a:cxnSpLocks noChangeAspect="1" noChangeShapeType="1"/>
            <a:stCxn id="77843" idx="6"/>
            <a:endCxn id="77849" idx="3"/>
          </p:cNvCxnSpPr>
          <p:nvPr/>
        </p:nvCxnSpPr>
        <p:spPr bwMode="auto">
          <a:xfrm flipV="1">
            <a:off x="8078789" y="2654300"/>
            <a:ext cx="16605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1" name="AutoShape 28"/>
          <p:cNvCxnSpPr>
            <a:cxnSpLocks noChangeAspect="1" noChangeShapeType="1"/>
            <a:stCxn id="77849" idx="1"/>
            <a:endCxn id="77842" idx="6"/>
          </p:cNvCxnSpPr>
          <p:nvPr/>
        </p:nvCxnSpPr>
        <p:spPr bwMode="auto">
          <a:xfrm flipH="1" flipV="1">
            <a:off x="8088313" y="1782764"/>
            <a:ext cx="1651000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52" name="Group 29"/>
          <p:cNvGrpSpPr>
            <a:grpSpLocks/>
          </p:cNvGrpSpPr>
          <p:nvPr/>
        </p:nvGrpSpPr>
        <p:grpSpPr bwMode="auto">
          <a:xfrm>
            <a:off x="6972300" y="4267200"/>
            <a:ext cx="3081338" cy="1830388"/>
            <a:chOff x="3398" y="1075"/>
            <a:chExt cx="1941" cy="1153"/>
          </a:xfrm>
        </p:grpSpPr>
        <p:sp>
          <p:nvSpPr>
            <p:cNvPr id="77879" name="Oval 30"/>
            <p:cNvSpPr>
              <a:spLocks noChangeAspect="1" noChangeArrowheads="1"/>
            </p:cNvSpPr>
            <p:nvPr/>
          </p:nvSpPr>
          <p:spPr bwMode="auto">
            <a:xfrm>
              <a:off x="4320" y="153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80" name="Oval 31"/>
            <p:cNvSpPr>
              <a:spLocks noChangeAspect="1" noChangeArrowheads="1"/>
            </p:cNvSpPr>
            <p:nvPr/>
          </p:nvSpPr>
          <p:spPr bwMode="auto">
            <a:xfrm>
              <a:off x="3398" y="153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81" name="Oval 32"/>
            <p:cNvSpPr>
              <a:spLocks noChangeAspect="1" noChangeArrowheads="1"/>
            </p:cNvSpPr>
            <p:nvPr/>
          </p:nvSpPr>
          <p:spPr bwMode="auto">
            <a:xfrm>
              <a:off x="3859" y="107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7882" name="Oval 33"/>
            <p:cNvSpPr>
              <a:spLocks noChangeAspect="1" noChangeArrowheads="1"/>
            </p:cNvSpPr>
            <p:nvPr/>
          </p:nvSpPr>
          <p:spPr bwMode="auto">
            <a:xfrm>
              <a:off x="3859" y="199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83" name="AutoShape 34"/>
            <p:cNvCxnSpPr>
              <a:cxnSpLocks noChangeAspect="1" noChangeShapeType="1"/>
              <a:stCxn id="77881" idx="3"/>
              <a:endCxn id="77880" idx="7"/>
            </p:cNvCxnSpPr>
            <p:nvPr/>
          </p:nvCxnSpPr>
          <p:spPr bwMode="auto">
            <a:xfrm flipH="1">
              <a:off x="3595" y="128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84" name="AutoShape 35"/>
            <p:cNvCxnSpPr>
              <a:cxnSpLocks noChangeAspect="1" noChangeShapeType="1"/>
              <a:stCxn id="77882" idx="1"/>
              <a:endCxn id="77880" idx="5"/>
            </p:cNvCxnSpPr>
            <p:nvPr/>
          </p:nvCxnSpPr>
          <p:spPr bwMode="auto">
            <a:xfrm flipH="1" flipV="1">
              <a:off x="3595" y="174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85" name="AutoShape 36"/>
            <p:cNvCxnSpPr>
              <a:cxnSpLocks noChangeAspect="1" noChangeShapeType="1"/>
              <a:stCxn id="77882" idx="7"/>
              <a:endCxn id="77879" idx="3"/>
            </p:cNvCxnSpPr>
            <p:nvPr/>
          </p:nvCxnSpPr>
          <p:spPr bwMode="auto">
            <a:xfrm flipV="1">
              <a:off x="4056" y="1739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86" name="AutoShape 37"/>
            <p:cNvCxnSpPr>
              <a:cxnSpLocks noChangeAspect="1" noChangeShapeType="1"/>
              <a:stCxn id="77881" idx="5"/>
              <a:endCxn id="77879" idx="1"/>
            </p:cNvCxnSpPr>
            <p:nvPr/>
          </p:nvCxnSpPr>
          <p:spPr bwMode="auto">
            <a:xfrm>
              <a:off x="4056" y="1284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87" name="AutoShape 38"/>
            <p:cNvCxnSpPr>
              <a:cxnSpLocks noChangeAspect="1" noChangeShapeType="1"/>
              <a:stCxn id="77881" idx="4"/>
              <a:endCxn id="77882" idx="0"/>
            </p:cNvCxnSpPr>
            <p:nvPr/>
          </p:nvCxnSpPr>
          <p:spPr bwMode="auto">
            <a:xfrm>
              <a:off x="3974" y="131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88" name="Oval 39"/>
            <p:cNvSpPr>
              <a:spLocks noChangeAspect="1" noChangeArrowheads="1"/>
            </p:cNvSpPr>
            <p:nvPr/>
          </p:nvSpPr>
          <p:spPr bwMode="auto">
            <a:xfrm>
              <a:off x="5108" y="153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89" name="AutoShape 40"/>
            <p:cNvCxnSpPr>
              <a:cxnSpLocks noChangeAspect="1" noChangeShapeType="1"/>
              <a:stCxn id="77882" idx="6"/>
              <a:endCxn id="77888" idx="3"/>
            </p:cNvCxnSpPr>
            <p:nvPr/>
          </p:nvCxnSpPr>
          <p:spPr bwMode="auto">
            <a:xfrm flipV="1">
              <a:off x="4101" y="1739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90" name="AutoShape 41"/>
            <p:cNvCxnSpPr>
              <a:cxnSpLocks noChangeAspect="1" noChangeShapeType="1"/>
              <a:stCxn id="77888" idx="1"/>
              <a:endCxn id="77881" idx="6"/>
            </p:cNvCxnSpPr>
            <p:nvPr/>
          </p:nvCxnSpPr>
          <p:spPr bwMode="auto">
            <a:xfrm flipH="1" flipV="1">
              <a:off x="4101" y="1190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853" name="Text Box 42"/>
          <p:cNvSpPr txBox="1">
            <a:spLocks noChangeArrowheads="1"/>
          </p:cNvSpPr>
          <p:nvPr/>
        </p:nvSpPr>
        <p:spPr bwMode="auto">
          <a:xfrm>
            <a:off x="3327400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solidFill>
                  <a:schemeClr val="tx2"/>
                </a:solidFill>
                <a:ea typeface="新細明體" charset="-120"/>
              </a:rPr>
              <a:t>discovery</a:t>
            </a:r>
            <a:r>
              <a:rPr lang="en-US" altLang="zh-TW" sz="2400" b="0">
                <a:solidFill>
                  <a:schemeClr val="tx2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4" name="Text Box 43"/>
          <p:cNvSpPr txBox="1">
            <a:spLocks noChangeArrowheads="1"/>
          </p:cNvSpPr>
          <p:nvPr/>
        </p:nvSpPr>
        <p:spPr bwMode="auto">
          <a:xfrm>
            <a:off x="3336926" y="3352801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solidFill>
                  <a:schemeClr val="accent2"/>
                </a:solidFill>
                <a:ea typeface="新細明體" charset="-120"/>
              </a:rPr>
              <a:t>back</a:t>
            </a: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5" name="Oval 44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77856" name="Text Box 45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solidFill>
                  <a:schemeClr val="hlink"/>
                </a:solidFill>
                <a:ea typeface="新細明體" charset="-120"/>
              </a:rPr>
              <a:t>visited</a:t>
            </a:r>
            <a:r>
              <a:rPr lang="en-US" altLang="zh-TW" sz="2400" b="0">
                <a:solidFill>
                  <a:schemeClr val="hlink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7" name="Oval 46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58" name="Text Box 47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ea typeface="新細明體" charset="-120"/>
              </a:rPr>
              <a:t>unexplored</a:t>
            </a:r>
            <a:r>
              <a:rPr lang="en-US" altLang="zh-TW" sz="2400" b="0">
                <a:ea typeface="新細明體" charset="-120"/>
              </a:rPr>
              <a:t> vertex</a:t>
            </a:r>
          </a:p>
        </p:txBody>
      </p:sp>
      <p:sp>
        <p:nvSpPr>
          <p:cNvPr id="77859" name="Text Box 48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ea typeface="新細明體" charset="-120"/>
              </a:rPr>
              <a:t>unexplored</a:t>
            </a:r>
            <a:r>
              <a:rPr lang="en-US" altLang="zh-TW" sz="2400" b="0">
                <a:ea typeface="新細明體" charset="-120"/>
              </a:rPr>
              <a:t> edge</a:t>
            </a:r>
          </a:p>
        </p:txBody>
      </p:sp>
      <p:grpSp>
        <p:nvGrpSpPr>
          <p:cNvPr id="77860" name="Group 49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77876" name="Line 50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7" name="Line 51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8" name="Line 52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61" name="AutoShape 53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7862" name="AutoShape 54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863" name="Text Box 55"/>
              <p:cNvSpPr txBox="1">
                <a:spLocks noChangeArrowheads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786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864" name="Text Box 56"/>
              <p:cNvSpPr txBox="1">
                <a:spLocks noChangeArrowheads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7864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blipFill rotWithShape="0">
                <a:blip r:embed="rId4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865" name="Text Box 57"/>
              <p:cNvSpPr txBox="1">
                <a:spLocks noChangeArrowheads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i="1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7865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866" name="AutoShape 61"/>
          <p:cNvCxnSpPr>
            <a:cxnSpLocks noChangeAspect="1" noChangeShapeType="1"/>
            <a:stCxn id="77867" idx="0"/>
            <a:endCxn id="77829" idx="4"/>
          </p:cNvCxnSpPr>
          <p:nvPr/>
        </p:nvCxnSpPr>
        <p:spPr bwMode="auto">
          <a:xfrm flipV="1">
            <a:off x="2849563" y="5373689"/>
            <a:ext cx="0" cy="350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67" name="Oval 62"/>
          <p:cNvSpPr>
            <a:spLocks noChangeAspect="1" noChangeArrowheads="1"/>
          </p:cNvSpPr>
          <p:nvPr/>
        </p:nvSpPr>
        <p:spPr bwMode="auto">
          <a:xfrm>
            <a:off x="2667001" y="57340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77868" name="AutoShape 63"/>
          <p:cNvCxnSpPr>
            <a:cxnSpLocks noChangeAspect="1" noChangeShapeType="1"/>
            <a:stCxn id="77869" idx="0"/>
            <a:endCxn id="77841" idx="4"/>
          </p:cNvCxnSpPr>
          <p:nvPr/>
        </p:nvCxnSpPr>
        <p:spPr bwMode="auto">
          <a:xfrm flipV="1">
            <a:off x="7142163" y="2717801"/>
            <a:ext cx="12700" cy="341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69" name="Oval 64"/>
          <p:cNvSpPr>
            <a:spLocks noChangeAspect="1" noChangeArrowheads="1"/>
          </p:cNvSpPr>
          <p:nvPr/>
        </p:nvSpPr>
        <p:spPr bwMode="auto">
          <a:xfrm>
            <a:off x="6959601" y="30686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77870" name="AutoShape 65"/>
          <p:cNvCxnSpPr>
            <a:cxnSpLocks noChangeAspect="1" noChangeShapeType="1"/>
            <a:stCxn id="77871" idx="0"/>
            <a:endCxn id="77880" idx="4"/>
          </p:cNvCxnSpPr>
          <p:nvPr/>
        </p:nvCxnSpPr>
        <p:spPr bwMode="auto">
          <a:xfrm flipV="1">
            <a:off x="7140575" y="5384800"/>
            <a:ext cx="14288" cy="33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71" name="Oval 66"/>
          <p:cNvSpPr>
            <a:spLocks noChangeAspect="1" noChangeArrowheads="1"/>
          </p:cNvSpPr>
          <p:nvPr/>
        </p:nvSpPr>
        <p:spPr bwMode="auto">
          <a:xfrm>
            <a:off x="6958013" y="57245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sp>
        <p:nvSpPr>
          <p:cNvPr id="77872" name="Oval 67"/>
          <p:cNvSpPr>
            <a:spLocks noChangeAspect="1" noChangeArrowheads="1"/>
          </p:cNvSpPr>
          <p:nvPr/>
        </p:nvSpPr>
        <p:spPr bwMode="auto">
          <a:xfrm>
            <a:off x="5381626" y="57340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77873" name="Oval 68"/>
          <p:cNvSpPr>
            <a:spLocks noChangeAspect="1" noChangeArrowheads="1"/>
          </p:cNvSpPr>
          <p:nvPr/>
        </p:nvSpPr>
        <p:spPr bwMode="auto">
          <a:xfrm>
            <a:off x="9686926" y="3062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77874" name="Oval 69"/>
          <p:cNvSpPr>
            <a:spLocks noChangeAspect="1" noChangeArrowheads="1"/>
          </p:cNvSpPr>
          <p:nvPr/>
        </p:nvSpPr>
        <p:spPr bwMode="auto">
          <a:xfrm>
            <a:off x="9690101" y="5724526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875" name="Text Box 70"/>
              <p:cNvSpPr txBox="1">
                <a:spLocks noChangeArrowheads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7875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blipFill rotWithShape="0">
                <a:blip r:embed="rId6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6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endParaRPr lang="en-US" altLang="zh-TW" dirty="0" smtClean="0">
              <a:ea typeface="新細明體" charset="-120"/>
            </a:endParaRPr>
          </a:p>
        </p:txBody>
      </p:sp>
      <p:grpSp>
        <p:nvGrpSpPr>
          <p:cNvPr id="79876" name="Group 3"/>
          <p:cNvGrpSpPr>
            <a:grpSpLocks/>
          </p:cNvGrpSpPr>
          <p:nvPr/>
        </p:nvGrpSpPr>
        <p:grpSpPr bwMode="auto">
          <a:xfrm>
            <a:off x="2416175" y="4341814"/>
            <a:ext cx="3081338" cy="1830387"/>
            <a:chOff x="689" y="1181"/>
            <a:chExt cx="1941" cy="1153"/>
          </a:xfrm>
        </p:grpSpPr>
        <p:sp>
          <p:nvSpPr>
            <p:cNvPr id="79937" name="Oval 4"/>
            <p:cNvSpPr>
              <a:spLocks noChangeAspect="1" noChangeArrowheads="1"/>
            </p:cNvSpPr>
            <p:nvPr/>
          </p:nvSpPr>
          <p:spPr bwMode="auto">
            <a:xfrm>
              <a:off x="1611" y="164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9938" name="Oval 5"/>
            <p:cNvSpPr>
              <a:spLocks noChangeAspect="1" noChangeArrowheads="1"/>
            </p:cNvSpPr>
            <p:nvPr/>
          </p:nvSpPr>
          <p:spPr bwMode="auto">
            <a:xfrm>
              <a:off x="689" y="164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9939" name="Oval 6"/>
            <p:cNvSpPr>
              <a:spLocks noChangeAspect="1" noChangeArrowheads="1"/>
            </p:cNvSpPr>
            <p:nvPr/>
          </p:nvSpPr>
          <p:spPr bwMode="auto">
            <a:xfrm>
              <a:off x="1150" y="118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9940" name="Oval 7"/>
            <p:cNvSpPr>
              <a:spLocks noChangeAspect="1" noChangeArrowheads="1"/>
            </p:cNvSpPr>
            <p:nvPr/>
          </p:nvSpPr>
          <p:spPr bwMode="auto">
            <a:xfrm>
              <a:off x="1150" y="2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9941" name="AutoShape 8"/>
            <p:cNvCxnSpPr>
              <a:cxnSpLocks noChangeAspect="1" noChangeShapeType="1"/>
              <a:stCxn id="79939" idx="3"/>
              <a:endCxn id="79938" idx="7"/>
            </p:cNvCxnSpPr>
            <p:nvPr/>
          </p:nvCxnSpPr>
          <p:spPr bwMode="auto">
            <a:xfrm flipH="1">
              <a:off x="886" y="139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42" name="AutoShape 9"/>
            <p:cNvCxnSpPr>
              <a:cxnSpLocks noChangeAspect="1" noChangeShapeType="1"/>
              <a:stCxn id="79940" idx="1"/>
              <a:endCxn id="79938" idx="5"/>
            </p:cNvCxnSpPr>
            <p:nvPr/>
          </p:nvCxnSpPr>
          <p:spPr bwMode="auto">
            <a:xfrm flipH="1" flipV="1">
              <a:off x="886" y="1851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43" name="AutoShape 10"/>
            <p:cNvCxnSpPr>
              <a:cxnSpLocks noChangeAspect="1" noChangeShapeType="1"/>
              <a:stCxn id="79940" idx="7"/>
              <a:endCxn id="79937" idx="3"/>
            </p:cNvCxnSpPr>
            <p:nvPr/>
          </p:nvCxnSpPr>
          <p:spPr bwMode="auto">
            <a:xfrm flipV="1">
              <a:off x="1347" y="1851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44" name="AutoShape 11"/>
            <p:cNvCxnSpPr>
              <a:cxnSpLocks noChangeAspect="1" noChangeShapeType="1"/>
              <a:stCxn id="79939" idx="5"/>
              <a:endCxn id="79937" idx="1"/>
            </p:cNvCxnSpPr>
            <p:nvPr/>
          </p:nvCxnSpPr>
          <p:spPr bwMode="auto">
            <a:xfrm>
              <a:off x="1347" y="139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45" name="AutoShape 12"/>
            <p:cNvCxnSpPr>
              <a:cxnSpLocks noChangeAspect="1" noChangeShapeType="1"/>
              <a:stCxn id="79939" idx="4"/>
              <a:endCxn id="79940" idx="0"/>
            </p:cNvCxnSpPr>
            <p:nvPr/>
          </p:nvCxnSpPr>
          <p:spPr bwMode="auto">
            <a:xfrm>
              <a:off x="1265" y="1423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46" name="Oval 13"/>
            <p:cNvSpPr>
              <a:spLocks noChangeAspect="1" noChangeArrowheads="1"/>
            </p:cNvSpPr>
            <p:nvPr/>
          </p:nvSpPr>
          <p:spPr bwMode="auto">
            <a:xfrm>
              <a:off x="2399" y="1642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9947" name="AutoShape 14"/>
            <p:cNvCxnSpPr>
              <a:cxnSpLocks noChangeAspect="1" noChangeShapeType="1"/>
              <a:stCxn id="79940" idx="6"/>
              <a:endCxn id="79946" idx="3"/>
            </p:cNvCxnSpPr>
            <p:nvPr/>
          </p:nvCxnSpPr>
          <p:spPr bwMode="auto">
            <a:xfrm flipV="1">
              <a:off x="1392" y="184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48" name="AutoShape 15"/>
            <p:cNvCxnSpPr>
              <a:cxnSpLocks noChangeAspect="1" noChangeShapeType="1"/>
              <a:stCxn id="79946" idx="1"/>
              <a:endCxn id="79939" idx="6"/>
            </p:cNvCxnSpPr>
            <p:nvPr/>
          </p:nvCxnSpPr>
          <p:spPr bwMode="auto">
            <a:xfrm flipH="1" flipV="1">
              <a:off x="1392" y="1296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77" name="Group 16"/>
          <p:cNvGrpSpPr>
            <a:grpSpLocks/>
          </p:cNvGrpSpPr>
          <p:nvPr/>
        </p:nvGrpSpPr>
        <p:grpSpPr bwMode="auto">
          <a:xfrm>
            <a:off x="7053264" y="1676400"/>
            <a:ext cx="3081337" cy="1830388"/>
            <a:chOff x="593" y="2600"/>
            <a:chExt cx="1941" cy="1153"/>
          </a:xfrm>
        </p:grpSpPr>
        <p:sp>
          <p:nvSpPr>
            <p:cNvPr id="79925" name="Oval 17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9926" name="Oval 18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9927" name="Oval 19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9928" name="Oval 20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9929" name="AutoShape 21"/>
            <p:cNvCxnSpPr>
              <a:cxnSpLocks noChangeAspect="1" noChangeShapeType="1"/>
              <a:stCxn id="79927" idx="3"/>
              <a:endCxn id="79926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30" name="AutoShape 22"/>
            <p:cNvCxnSpPr>
              <a:cxnSpLocks noChangeAspect="1" noChangeShapeType="1"/>
              <a:stCxn id="79928" idx="1"/>
              <a:endCxn id="79926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31" name="AutoShape 23"/>
            <p:cNvCxnSpPr>
              <a:cxnSpLocks noChangeAspect="1" noChangeShapeType="1"/>
              <a:stCxn id="79928" idx="7"/>
              <a:endCxn id="79925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32" name="AutoShape 24"/>
            <p:cNvCxnSpPr>
              <a:cxnSpLocks noChangeAspect="1" noChangeShapeType="1"/>
              <a:stCxn id="79927" idx="5"/>
              <a:endCxn id="79925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33" name="AutoShape 25"/>
            <p:cNvCxnSpPr>
              <a:cxnSpLocks noChangeAspect="1" noChangeShapeType="1"/>
              <a:stCxn id="79927" idx="4"/>
              <a:endCxn id="79928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34" name="Oval 26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9935" name="AutoShape 27"/>
            <p:cNvCxnSpPr>
              <a:cxnSpLocks noChangeAspect="1" noChangeShapeType="1"/>
              <a:stCxn id="79928" idx="6"/>
              <a:endCxn id="79934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36" name="AutoShape 28"/>
            <p:cNvCxnSpPr>
              <a:cxnSpLocks noChangeAspect="1" noChangeShapeType="1"/>
              <a:stCxn id="79934" idx="1"/>
              <a:endCxn id="79927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78" name="Group 29"/>
          <p:cNvGrpSpPr>
            <a:grpSpLocks/>
          </p:cNvGrpSpPr>
          <p:nvPr/>
        </p:nvGrpSpPr>
        <p:grpSpPr bwMode="auto">
          <a:xfrm>
            <a:off x="7053264" y="4341814"/>
            <a:ext cx="3081337" cy="1830387"/>
            <a:chOff x="3377" y="1085"/>
            <a:chExt cx="1941" cy="1153"/>
          </a:xfrm>
        </p:grpSpPr>
        <p:sp>
          <p:nvSpPr>
            <p:cNvPr id="79913" name="Oval 30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9914" name="Oval 31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B</a:t>
              </a:r>
            </a:p>
          </p:txBody>
        </p:sp>
        <p:sp>
          <p:nvSpPr>
            <p:cNvPr id="79915" name="Oval 32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9916" name="Oval 33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9917" name="AutoShape 34"/>
            <p:cNvCxnSpPr>
              <a:cxnSpLocks noChangeAspect="1" noChangeShapeType="1"/>
              <a:stCxn id="79915" idx="3"/>
              <a:endCxn id="79914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18" name="AutoShape 35"/>
            <p:cNvCxnSpPr>
              <a:cxnSpLocks noChangeAspect="1" noChangeShapeType="1"/>
              <a:stCxn id="79916" idx="1"/>
              <a:endCxn id="79914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19" name="AutoShape 36"/>
            <p:cNvCxnSpPr>
              <a:cxnSpLocks noChangeAspect="1" noChangeShapeType="1"/>
              <a:stCxn id="79916" idx="7"/>
              <a:endCxn id="79913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20" name="AutoShape 37"/>
            <p:cNvCxnSpPr>
              <a:cxnSpLocks noChangeAspect="1" noChangeShapeType="1"/>
              <a:stCxn id="79915" idx="5"/>
              <a:endCxn id="79913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21" name="AutoShape 38"/>
            <p:cNvCxnSpPr>
              <a:cxnSpLocks noChangeAspect="1" noChangeShapeType="1"/>
              <a:stCxn id="79915" idx="4"/>
              <a:endCxn id="79916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22" name="Oval 39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9923" name="AutoShape 40"/>
            <p:cNvCxnSpPr>
              <a:cxnSpLocks noChangeAspect="1" noChangeShapeType="1"/>
              <a:stCxn id="79916" idx="6"/>
              <a:endCxn id="79922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24" name="AutoShape 41"/>
            <p:cNvCxnSpPr>
              <a:cxnSpLocks noChangeAspect="1" noChangeShapeType="1"/>
              <a:stCxn id="79922" idx="1"/>
              <a:endCxn id="79915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79" name="Group 42"/>
          <p:cNvGrpSpPr>
            <a:grpSpLocks/>
          </p:cNvGrpSpPr>
          <p:nvPr/>
        </p:nvGrpSpPr>
        <p:grpSpPr bwMode="auto">
          <a:xfrm>
            <a:off x="2414589" y="1676400"/>
            <a:ext cx="3081337" cy="1830388"/>
            <a:chOff x="499" y="1056"/>
            <a:chExt cx="1941" cy="1153"/>
          </a:xfrm>
        </p:grpSpPr>
        <p:sp>
          <p:nvSpPr>
            <p:cNvPr id="79901" name="Oval 43"/>
            <p:cNvSpPr>
              <a:spLocks noChangeAspect="1" noChangeArrowheads="1"/>
            </p:cNvSpPr>
            <p:nvPr/>
          </p:nvSpPr>
          <p:spPr bwMode="auto">
            <a:xfrm>
              <a:off x="1421" y="151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9902" name="Oval 44"/>
            <p:cNvSpPr>
              <a:spLocks noChangeAspect="1" noChangeArrowheads="1"/>
            </p:cNvSpPr>
            <p:nvPr/>
          </p:nvSpPr>
          <p:spPr bwMode="auto">
            <a:xfrm>
              <a:off x="499" y="151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9903" name="Oval 45"/>
            <p:cNvSpPr>
              <a:spLocks noChangeAspect="1" noChangeArrowheads="1"/>
            </p:cNvSpPr>
            <p:nvPr/>
          </p:nvSpPr>
          <p:spPr bwMode="auto">
            <a:xfrm>
              <a:off x="960" y="105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9904" name="Oval 46"/>
            <p:cNvSpPr>
              <a:spLocks noChangeAspect="1" noChangeArrowheads="1"/>
            </p:cNvSpPr>
            <p:nvPr/>
          </p:nvSpPr>
          <p:spPr bwMode="auto">
            <a:xfrm>
              <a:off x="960" y="197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9905" name="AutoShape 47"/>
            <p:cNvCxnSpPr>
              <a:cxnSpLocks noChangeAspect="1" noChangeShapeType="1"/>
              <a:stCxn id="79903" idx="3"/>
              <a:endCxn id="79902" idx="7"/>
            </p:cNvCxnSpPr>
            <p:nvPr/>
          </p:nvCxnSpPr>
          <p:spPr bwMode="auto">
            <a:xfrm flipH="1">
              <a:off x="696" y="126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48"/>
            <p:cNvCxnSpPr>
              <a:cxnSpLocks noChangeAspect="1" noChangeShapeType="1"/>
              <a:stCxn id="79904" idx="1"/>
              <a:endCxn id="79902" idx="5"/>
            </p:cNvCxnSpPr>
            <p:nvPr/>
          </p:nvCxnSpPr>
          <p:spPr bwMode="auto">
            <a:xfrm flipH="1" flipV="1">
              <a:off x="696" y="1726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49"/>
            <p:cNvCxnSpPr>
              <a:cxnSpLocks noChangeAspect="1" noChangeShapeType="1"/>
              <a:stCxn id="79904" idx="7"/>
              <a:endCxn id="79901" idx="3"/>
            </p:cNvCxnSpPr>
            <p:nvPr/>
          </p:nvCxnSpPr>
          <p:spPr bwMode="auto">
            <a:xfrm flipV="1">
              <a:off x="1157" y="1720"/>
              <a:ext cx="297" cy="279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50"/>
            <p:cNvCxnSpPr>
              <a:cxnSpLocks noChangeAspect="1" noChangeShapeType="1"/>
              <a:stCxn id="79903" idx="5"/>
              <a:endCxn id="79901" idx="1"/>
            </p:cNvCxnSpPr>
            <p:nvPr/>
          </p:nvCxnSpPr>
          <p:spPr bwMode="auto">
            <a:xfrm>
              <a:off x="1157" y="1265"/>
              <a:ext cx="297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9" name="AutoShape 51"/>
            <p:cNvCxnSpPr>
              <a:cxnSpLocks noChangeAspect="1" noChangeShapeType="1"/>
              <a:stCxn id="79903" idx="4"/>
              <a:endCxn id="79904" idx="0"/>
            </p:cNvCxnSpPr>
            <p:nvPr/>
          </p:nvCxnSpPr>
          <p:spPr bwMode="auto">
            <a:xfrm>
              <a:off x="1075" y="1298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0" name="Oval 52"/>
            <p:cNvSpPr>
              <a:spLocks noChangeAspect="1" noChangeArrowheads="1"/>
            </p:cNvSpPr>
            <p:nvPr/>
          </p:nvSpPr>
          <p:spPr bwMode="auto">
            <a:xfrm>
              <a:off x="2209" y="151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9911" name="AutoShape 53"/>
            <p:cNvCxnSpPr>
              <a:cxnSpLocks noChangeAspect="1" noChangeShapeType="1"/>
              <a:stCxn id="79904" idx="6"/>
              <a:endCxn id="79910" idx="3"/>
            </p:cNvCxnSpPr>
            <p:nvPr/>
          </p:nvCxnSpPr>
          <p:spPr bwMode="auto">
            <a:xfrm flipV="1">
              <a:off x="1202" y="1720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12" name="AutoShape 54"/>
            <p:cNvCxnSpPr>
              <a:cxnSpLocks noChangeAspect="1" noChangeShapeType="1"/>
              <a:stCxn id="79910" idx="1"/>
              <a:endCxn id="79903" idx="6"/>
            </p:cNvCxnSpPr>
            <p:nvPr/>
          </p:nvCxnSpPr>
          <p:spPr bwMode="auto">
            <a:xfrm flipH="1" flipV="1">
              <a:off x="1202" y="1171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880" name="AutoShape 55"/>
          <p:cNvSpPr>
            <a:spLocks noChangeArrowheads="1"/>
          </p:cNvSpPr>
          <p:nvPr/>
        </p:nvSpPr>
        <p:spPr bwMode="auto">
          <a:xfrm rot="5400000">
            <a:off x="8364538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1" name="AutoShape 56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2" name="AutoShape 57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83" name="Text Box 59"/>
              <p:cNvSpPr txBox="1">
                <a:spLocks noChangeArrowheads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83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884" name="Text Box 61"/>
              <p:cNvSpPr txBox="1">
                <a:spLocks noChangeArrowheads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84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885" name="AutoShape 62"/>
          <p:cNvCxnSpPr>
            <a:cxnSpLocks noChangeAspect="1" noChangeShapeType="1"/>
            <a:stCxn id="79886" idx="0"/>
            <a:endCxn id="79902" idx="4"/>
          </p:cNvCxnSpPr>
          <p:nvPr/>
        </p:nvCxnSpPr>
        <p:spPr bwMode="auto">
          <a:xfrm flipV="1">
            <a:off x="2597150" y="2794000"/>
            <a:ext cx="0" cy="33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6" name="Oval 63"/>
          <p:cNvSpPr>
            <a:spLocks noChangeAspect="1" noChangeArrowheads="1"/>
          </p:cNvSpPr>
          <p:nvPr/>
        </p:nvSpPr>
        <p:spPr bwMode="auto">
          <a:xfrm>
            <a:off x="2414588" y="31337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79887" name="AutoShape 64"/>
          <p:cNvCxnSpPr>
            <a:cxnSpLocks noChangeAspect="1" noChangeShapeType="1"/>
            <a:stCxn id="79888" idx="0"/>
            <a:endCxn id="79926" idx="4"/>
          </p:cNvCxnSpPr>
          <p:nvPr/>
        </p:nvCxnSpPr>
        <p:spPr bwMode="auto">
          <a:xfrm flipV="1">
            <a:off x="7235825" y="2794000"/>
            <a:ext cx="0" cy="338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8" name="Oval 65"/>
          <p:cNvSpPr>
            <a:spLocks noChangeAspect="1" noChangeArrowheads="1"/>
          </p:cNvSpPr>
          <p:nvPr/>
        </p:nvSpPr>
        <p:spPr bwMode="auto">
          <a:xfrm>
            <a:off x="7053263" y="31416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79889" name="AutoShape 66"/>
          <p:cNvCxnSpPr>
            <a:cxnSpLocks noChangeAspect="1" noChangeShapeType="1"/>
            <a:stCxn id="79890" idx="0"/>
            <a:endCxn id="79938" idx="4"/>
          </p:cNvCxnSpPr>
          <p:nvPr/>
        </p:nvCxnSpPr>
        <p:spPr bwMode="auto">
          <a:xfrm flipV="1">
            <a:off x="2598738" y="5459413"/>
            <a:ext cx="0" cy="315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Oval 67"/>
          <p:cNvSpPr>
            <a:spLocks noChangeAspect="1" noChangeArrowheads="1"/>
          </p:cNvSpPr>
          <p:nvPr/>
        </p:nvSpPr>
        <p:spPr bwMode="auto">
          <a:xfrm>
            <a:off x="2416176" y="57848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79891" name="AutoShape 68"/>
          <p:cNvCxnSpPr>
            <a:cxnSpLocks noChangeAspect="1" noChangeShapeType="1"/>
            <a:stCxn id="79892" idx="0"/>
            <a:endCxn id="79914" idx="4"/>
          </p:cNvCxnSpPr>
          <p:nvPr/>
        </p:nvCxnSpPr>
        <p:spPr bwMode="auto">
          <a:xfrm flipV="1">
            <a:off x="7235825" y="5459414"/>
            <a:ext cx="0" cy="3016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2" name="Oval 69"/>
          <p:cNvSpPr>
            <a:spLocks noChangeAspect="1" noChangeArrowheads="1"/>
          </p:cNvSpPr>
          <p:nvPr/>
        </p:nvSpPr>
        <p:spPr bwMode="auto">
          <a:xfrm>
            <a:off x="7053263" y="57705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93" name="Text Box 70"/>
              <p:cNvSpPr txBox="1">
                <a:spLocks noChangeArrowheads="1"/>
              </p:cNvSpPr>
              <p:nvPr/>
            </p:nvSpPr>
            <p:spPr bwMode="auto">
              <a:xfrm>
                <a:off x="8181976" y="1412876"/>
                <a:ext cx="237807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𝑬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93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976" y="1412876"/>
                <a:ext cx="2378075" cy="398463"/>
              </a:xfrm>
              <a:prstGeom prst="rect">
                <a:avLst/>
              </a:prstGeom>
              <a:blipFill rotWithShape="0">
                <a:blip r:embed="rId4"/>
                <a:stretch>
                  <a:fillRect l="-513"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894" name="Text Box 72"/>
              <p:cNvSpPr txBox="1">
                <a:spLocks noChangeArrowheads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94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895" name="Text Box 73"/>
              <p:cNvSpPr txBox="1">
                <a:spLocks noChangeArrowheads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95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blipFill rotWithShape="0">
                <a:blip r:embed="rId6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896" name="Text Box 74"/>
              <p:cNvSpPr txBox="1">
                <a:spLocks noChangeArrowheads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79896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blipFill rotWithShape="0">
                <a:blip r:embed="rId7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97" name="Oval 76"/>
          <p:cNvSpPr>
            <a:spLocks noChangeAspect="1" noChangeArrowheads="1"/>
          </p:cNvSpPr>
          <p:nvPr/>
        </p:nvSpPr>
        <p:spPr bwMode="auto">
          <a:xfrm>
            <a:off x="5159376" y="57340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79898" name="Oval 77"/>
          <p:cNvSpPr>
            <a:spLocks noChangeAspect="1" noChangeArrowheads="1"/>
          </p:cNvSpPr>
          <p:nvPr/>
        </p:nvSpPr>
        <p:spPr bwMode="auto">
          <a:xfrm>
            <a:off x="9761538" y="3062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79899" name="Oval 78"/>
          <p:cNvSpPr>
            <a:spLocks noChangeAspect="1" noChangeArrowheads="1"/>
          </p:cNvSpPr>
          <p:nvPr/>
        </p:nvSpPr>
        <p:spPr bwMode="auto">
          <a:xfrm>
            <a:off x="9767888" y="572452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79900" name="Oval 79"/>
          <p:cNvSpPr>
            <a:spLocks noChangeAspect="1" noChangeArrowheads="1"/>
          </p:cNvSpPr>
          <p:nvPr/>
        </p:nvSpPr>
        <p:spPr bwMode="auto">
          <a:xfrm>
            <a:off x="5129213" y="31416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2802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endParaRPr lang="en-US" altLang="zh-TW" dirty="0" smtClean="0">
              <a:ea typeface="新細明體" charset="-120"/>
            </a:endParaRPr>
          </a:p>
        </p:txBody>
      </p:sp>
      <p:grpSp>
        <p:nvGrpSpPr>
          <p:cNvPr id="80900" name="Group 70"/>
          <p:cNvGrpSpPr>
            <a:grpSpLocks/>
          </p:cNvGrpSpPr>
          <p:nvPr/>
        </p:nvGrpSpPr>
        <p:grpSpPr bwMode="auto">
          <a:xfrm>
            <a:off x="2373314" y="1916114"/>
            <a:ext cx="3081337" cy="1830387"/>
            <a:chOff x="3377" y="1085"/>
            <a:chExt cx="1941" cy="1153"/>
          </a:xfrm>
        </p:grpSpPr>
        <p:sp>
          <p:nvSpPr>
            <p:cNvPr id="80942" name="Oval 71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80943" name="Oval 72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0944" name="Oval 73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80945" name="Oval 74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80946" name="AutoShape 75"/>
            <p:cNvCxnSpPr>
              <a:cxnSpLocks noChangeAspect="1" noChangeShapeType="1"/>
              <a:stCxn id="80944" idx="3"/>
              <a:endCxn id="80943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47" name="AutoShape 76"/>
            <p:cNvCxnSpPr>
              <a:cxnSpLocks noChangeAspect="1" noChangeShapeType="1"/>
              <a:stCxn id="80945" idx="1"/>
              <a:endCxn id="80943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48" name="AutoShape 77"/>
            <p:cNvCxnSpPr>
              <a:cxnSpLocks noChangeAspect="1" noChangeShapeType="1"/>
              <a:stCxn id="80945" idx="7"/>
              <a:endCxn id="80942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49" name="AutoShape 78"/>
            <p:cNvCxnSpPr>
              <a:cxnSpLocks noChangeAspect="1" noChangeShapeType="1"/>
              <a:stCxn id="80944" idx="5"/>
              <a:endCxn id="80942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50" name="AutoShape 79"/>
            <p:cNvCxnSpPr>
              <a:cxnSpLocks noChangeAspect="1" noChangeShapeType="1"/>
              <a:stCxn id="80944" idx="4"/>
              <a:endCxn id="80945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51" name="Oval 80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0952" name="AutoShape 81"/>
            <p:cNvCxnSpPr>
              <a:cxnSpLocks noChangeAspect="1" noChangeShapeType="1"/>
              <a:stCxn id="80945" idx="6"/>
              <a:endCxn id="80951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53" name="AutoShape 82"/>
            <p:cNvCxnSpPr>
              <a:cxnSpLocks noChangeAspect="1" noChangeShapeType="1"/>
              <a:stCxn id="80951" idx="1"/>
              <a:endCxn id="80944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01" name="AutoShape 84"/>
          <p:cNvCxnSpPr>
            <a:cxnSpLocks noChangeAspect="1" noChangeShapeType="1"/>
            <a:stCxn id="80902" idx="0"/>
            <a:endCxn id="80943" idx="4"/>
          </p:cNvCxnSpPr>
          <p:nvPr/>
        </p:nvCxnSpPr>
        <p:spPr bwMode="auto">
          <a:xfrm flipV="1">
            <a:off x="2555875" y="3033714"/>
            <a:ext cx="0" cy="3016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2" name="Oval 85"/>
          <p:cNvSpPr>
            <a:spLocks noChangeAspect="1" noChangeArrowheads="1"/>
          </p:cNvSpPr>
          <p:nvPr/>
        </p:nvSpPr>
        <p:spPr bwMode="auto">
          <a:xfrm>
            <a:off x="2373313" y="33448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903" name="Text Box 87"/>
              <p:cNvSpPr txBox="1">
                <a:spLocks noChangeArrowheads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𝑭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8090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blipFill rotWithShape="0">
                <a:blip r:embed="rId2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4" name="Oval 108"/>
          <p:cNvSpPr>
            <a:spLocks noChangeAspect="1" noChangeArrowheads="1"/>
          </p:cNvSpPr>
          <p:nvPr/>
        </p:nvSpPr>
        <p:spPr bwMode="auto">
          <a:xfrm>
            <a:off x="5087938" y="337661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grpSp>
        <p:nvGrpSpPr>
          <p:cNvPr id="80905" name="Group 110"/>
          <p:cNvGrpSpPr>
            <a:grpSpLocks/>
          </p:cNvGrpSpPr>
          <p:nvPr/>
        </p:nvGrpSpPr>
        <p:grpSpPr bwMode="auto">
          <a:xfrm>
            <a:off x="6897689" y="1958975"/>
            <a:ext cx="3081337" cy="1830388"/>
            <a:chOff x="3377" y="1085"/>
            <a:chExt cx="1941" cy="1153"/>
          </a:xfrm>
        </p:grpSpPr>
        <p:sp>
          <p:nvSpPr>
            <p:cNvPr id="80930" name="Oval 111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80931" name="Oval 112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0932" name="Oval 113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80933" name="Oval 114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cxnSp>
          <p:nvCxnSpPr>
            <p:cNvPr id="80934" name="AutoShape 115"/>
            <p:cNvCxnSpPr>
              <a:cxnSpLocks noChangeAspect="1" noChangeShapeType="1"/>
              <a:stCxn id="80932" idx="3"/>
              <a:endCxn id="80931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5" name="AutoShape 116"/>
            <p:cNvCxnSpPr>
              <a:cxnSpLocks noChangeAspect="1" noChangeShapeType="1"/>
              <a:stCxn id="80933" idx="1"/>
              <a:endCxn id="80931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6" name="AutoShape 117"/>
            <p:cNvCxnSpPr>
              <a:cxnSpLocks noChangeAspect="1" noChangeShapeType="1"/>
              <a:stCxn id="80933" idx="7"/>
              <a:endCxn id="80930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7" name="AutoShape 118"/>
            <p:cNvCxnSpPr>
              <a:cxnSpLocks noChangeAspect="1" noChangeShapeType="1"/>
              <a:stCxn id="80932" idx="5"/>
              <a:endCxn id="80930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8" name="AutoShape 119"/>
            <p:cNvCxnSpPr>
              <a:cxnSpLocks noChangeAspect="1" noChangeShapeType="1"/>
              <a:stCxn id="80932" idx="4"/>
              <a:endCxn id="80933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39" name="Oval 120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0940" name="AutoShape 121"/>
            <p:cNvCxnSpPr>
              <a:cxnSpLocks noChangeAspect="1" noChangeShapeType="1"/>
              <a:stCxn id="80933" idx="6"/>
              <a:endCxn id="80939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41" name="AutoShape 122"/>
            <p:cNvCxnSpPr>
              <a:cxnSpLocks noChangeAspect="1" noChangeShapeType="1"/>
              <a:stCxn id="80939" idx="1"/>
              <a:endCxn id="80932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06" name="AutoShape 123"/>
          <p:cNvCxnSpPr>
            <a:cxnSpLocks noChangeAspect="1" noChangeShapeType="1"/>
            <a:stCxn id="80907" idx="0"/>
            <a:endCxn id="80931" idx="4"/>
          </p:cNvCxnSpPr>
          <p:nvPr/>
        </p:nvCxnSpPr>
        <p:spPr bwMode="auto">
          <a:xfrm flipV="1">
            <a:off x="7080250" y="3076575"/>
            <a:ext cx="0" cy="2921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Oval 124"/>
          <p:cNvSpPr>
            <a:spLocks noChangeAspect="1" noChangeArrowheads="1"/>
          </p:cNvSpPr>
          <p:nvPr/>
        </p:nvSpPr>
        <p:spPr bwMode="auto">
          <a:xfrm>
            <a:off x="6897688" y="338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F</a:t>
            </a:r>
          </a:p>
        </p:txBody>
      </p:sp>
      <p:sp>
        <p:nvSpPr>
          <p:cNvPr id="80908" name="Oval 125"/>
          <p:cNvSpPr>
            <a:spLocks noChangeAspect="1" noChangeArrowheads="1"/>
          </p:cNvSpPr>
          <p:nvPr/>
        </p:nvSpPr>
        <p:spPr bwMode="auto">
          <a:xfrm>
            <a:off x="9612313" y="341947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909" name="Text Box 126"/>
              <p:cNvSpPr txBox="1">
                <a:spLocks noChangeArrowheads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=∅</m:t>
                      </m:r>
                    </m:oMath>
                  </m:oMathPara>
                </a14:m>
                <a:endParaRPr lang="el-GR" altLang="zh-TW" b="0" i="1" dirty="0"/>
              </a:p>
            </p:txBody>
          </p:sp>
        </mc:Choice>
        <mc:Fallback>
          <p:sp>
            <p:nvSpPr>
              <p:cNvPr id="80909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910" name="Group 127"/>
          <p:cNvGrpSpPr>
            <a:grpSpLocks/>
          </p:cNvGrpSpPr>
          <p:nvPr/>
        </p:nvGrpSpPr>
        <p:grpSpPr bwMode="auto">
          <a:xfrm>
            <a:off x="2144714" y="4262439"/>
            <a:ext cx="3081337" cy="1830387"/>
            <a:chOff x="3377" y="1085"/>
            <a:chExt cx="1941" cy="1153"/>
          </a:xfrm>
        </p:grpSpPr>
        <p:sp>
          <p:nvSpPr>
            <p:cNvPr id="80918" name="Oval 128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80919" name="Oval 129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0920" name="Oval 130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80921" name="Oval 131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80922" name="AutoShape 132"/>
            <p:cNvCxnSpPr>
              <a:cxnSpLocks noChangeAspect="1" noChangeShapeType="1"/>
              <a:stCxn id="80920" idx="3"/>
              <a:endCxn id="80919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3" name="AutoShape 133"/>
            <p:cNvCxnSpPr>
              <a:cxnSpLocks noChangeAspect="1" noChangeShapeType="1"/>
              <a:stCxn id="80921" idx="1"/>
              <a:endCxn id="80919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4" name="AutoShape 134"/>
            <p:cNvCxnSpPr>
              <a:cxnSpLocks noChangeAspect="1" noChangeShapeType="1"/>
              <a:stCxn id="80921" idx="7"/>
              <a:endCxn id="80918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5" name="AutoShape 135"/>
            <p:cNvCxnSpPr>
              <a:cxnSpLocks noChangeAspect="1" noChangeShapeType="1"/>
              <a:stCxn id="80920" idx="5"/>
              <a:endCxn id="80918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6" name="AutoShape 136"/>
            <p:cNvCxnSpPr>
              <a:cxnSpLocks noChangeAspect="1" noChangeShapeType="1"/>
              <a:stCxn id="80920" idx="4"/>
              <a:endCxn id="80921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27" name="Oval 137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0928" name="AutoShape 138"/>
            <p:cNvCxnSpPr>
              <a:cxnSpLocks noChangeAspect="1" noChangeShapeType="1"/>
              <a:stCxn id="80921" idx="6"/>
              <a:endCxn id="80927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29" name="AutoShape 139"/>
            <p:cNvCxnSpPr>
              <a:cxnSpLocks noChangeAspect="1" noChangeShapeType="1"/>
              <a:stCxn id="80927" idx="1"/>
              <a:endCxn id="80920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0911" name="AutoShape 140"/>
          <p:cNvCxnSpPr>
            <a:cxnSpLocks noChangeAspect="1" noChangeShapeType="1"/>
            <a:stCxn id="80912" idx="0"/>
            <a:endCxn id="80919" idx="4"/>
          </p:cNvCxnSpPr>
          <p:nvPr/>
        </p:nvCxnSpPr>
        <p:spPr bwMode="auto">
          <a:xfrm flipV="1">
            <a:off x="2327275" y="5380038"/>
            <a:ext cx="0" cy="2921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2" name="Oval 141"/>
          <p:cNvSpPr>
            <a:spLocks noChangeAspect="1" noChangeArrowheads="1"/>
          </p:cNvSpPr>
          <p:nvPr/>
        </p:nvSpPr>
        <p:spPr bwMode="auto">
          <a:xfrm>
            <a:off x="2144713" y="5691188"/>
            <a:ext cx="366712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913" name="Text Box 142"/>
              <p:cNvSpPr txBox="1">
                <a:spLocks noChangeArrowheads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80913" name="Text 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914" name="Text Box 143"/>
              <p:cNvSpPr txBox="1">
                <a:spLocks noChangeArrowheads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80914" name="Text 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blipFill rotWithShape="0">
                <a:blip r:embed="rId5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15" name="Oval 144"/>
          <p:cNvSpPr>
            <a:spLocks noChangeAspect="1" noChangeArrowheads="1"/>
          </p:cNvSpPr>
          <p:nvPr/>
        </p:nvSpPr>
        <p:spPr bwMode="auto">
          <a:xfrm>
            <a:off x="4859338" y="57229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G</a:t>
            </a:r>
          </a:p>
        </p:txBody>
      </p:sp>
      <p:sp>
        <p:nvSpPr>
          <p:cNvPr id="80916" name="AutoShape 14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917" name="AutoShape 146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8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and Maze Traversal </a:t>
            </a:r>
            <a:endParaRPr lang="en-US" altLang="zh-TW" smtClean="0"/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DFS algorithm is similar to a classic strategy for exploring a maze</a:t>
            </a:r>
          </a:p>
          <a:p>
            <a:pPr lvl="1"/>
            <a:r>
              <a:rPr lang="en-US" altLang="zh-TW" dirty="0" smtClean="0"/>
              <a:t>We mark each intersection, corner and dead end (vertex) visited</a:t>
            </a:r>
          </a:p>
          <a:p>
            <a:pPr lvl="1"/>
            <a:r>
              <a:rPr lang="en-US" altLang="zh-TW" dirty="0" smtClean="0"/>
              <a:t>We mark each corridor (edge) traversed</a:t>
            </a:r>
          </a:p>
          <a:p>
            <a:pPr lvl="1"/>
            <a:r>
              <a:rPr lang="en-US" altLang="zh-TW" dirty="0" smtClean="0"/>
              <a:t>We keep track of the path back to the entrance (start vertex) by means of a rope (recursion stack)</a:t>
            </a:r>
            <a:endParaRPr lang="en-US" altLang="zh-TW" dirty="0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029326" y="2282826"/>
            <a:ext cx="4181475" cy="3584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6029325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/>
        </p:nvSpPr>
        <p:spPr bwMode="auto">
          <a:xfrm>
            <a:off x="10210800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 flipV="1">
            <a:off x="6626226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 flipV="1">
            <a:off x="6029326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9"/>
          <p:cNvSpPr>
            <a:spLocks noChangeShapeType="1"/>
          </p:cNvSpPr>
          <p:nvPr/>
        </p:nvSpPr>
        <p:spPr bwMode="auto">
          <a:xfrm>
            <a:off x="6626225" y="2859089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7821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>
            <a:off x="7224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 flipH="1">
            <a:off x="6626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 flipH="1">
            <a:off x="9015414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/>
        </p:nvSpPr>
        <p:spPr bwMode="auto">
          <a:xfrm>
            <a:off x="7821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/>
        </p:nvSpPr>
        <p:spPr bwMode="auto">
          <a:xfrm>
            <a:off x="8418513" y="2262189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9015413" y="3475039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9613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>
            <a:off x="9613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/>
        </p:nvSpPr>
        <p:spPr bwMode="auto">
          <a:xfrm flipH="1">
            <a:off x="7821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 flipH="1">
            <a:off x="6635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/>
        </p:nvSpPr>
        <p:spPr bwMode="auto">
          <a:xfrm>
            <a:off x="8418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/>
        </p:nvSpPr>
        <p:spPr bwMode="auto">
          <a:xfrm flipH="1">
            <a:off x="8418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/>
        </p:nvSpPr>
        <p:spPr bwMode="auto">
          <a:xfrm>
            <a:off x="7224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>
            <a:off x="6048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/>
        </p:nvSpPr>
        <p:spPr bwMode="auto">
          <a:xfrm>
            <a:off x="6645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/>
        </p:nvSpPr>
        <p:spPr bwMode="auto">
          <a:xfrm>
            <a:off x="7821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 flipH="1" flipV="1">
            <a:off x="6477001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 flipH="1">
            <a:off x="6372225" y="2187575"/>
            <a:ext cx="0" cy="1568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 rot="16200000" flipH="1">
            <a:off x="6648450" y="3479800"/>
            <a:ext cx="0" cy="552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 rot="5400000" flipH="1" flipV="1">
            <a:off x="66167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 rot="5400000" flipH="1" flipV="1">
            <a:off x="7238207" y="2845594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2"/>
          <p:cNvSpPr>
            <a:spLocks noChangeShapeType="1"/>
          </p:cNvSpPr>
          <p:nvPr/>
        </p:nvSpPr>
        <p:spPr bwMode="auto">
          <a:xfrm rot="16200000" flipH="1">
            <a:off x="7223919" y="2831306"/>
            <a:ext cx="0" cy="5984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3"/>
          <p:cNvSpPr>
            <a:spLocks noChangeShapeType="1"/>
          </p:cNvSpPr>
          <p:nvPr/>
        </p:nvSpPr>
        <p:spPr bwMode="auto">
          <a:xfrm rot="16200000" flipH="1">
            <a:off x="7816057" y="2855119"/>
            <a:ext cx="0" cy="5508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 rot="5400000" flipH="1" flipV="1">
            <a:off x="7822407" y="2848769"/>
            <a:ext cx="5699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5"/>
          <p:cNvSpPr>
            <a:spLocks noChangeShapeType="1"/>
          </p:cNvSpPr>
          <p:nvPr/>
        </p:nvSpPr>
        <p:spPr bwMode="auto">
          <a:xfrm rot="5400000" flipH="1" flipV="1">
            <a:off x="7797800" y="3438525"/>
            <a:ext cx="615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6"/>
          <p:cNvSpPr>
            <a:spLocks noChangeShapeType="1"/>
          </p:cNvSpPr>
          <p:nvPr/>
        </p:nvSpPr>
        <p:spPr bwMode="auto">
          <a:xfrm rot="5400000" flipH="1" flipV="1">
            <a:off x="6878638" y="3775075"/>
            <a:ext cx="12890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7"/>
          <p:cNvSpPr>
            <a:spLocks noChangeShapeType="1"/>
          </p:cNvSpPr>
          <p:nvPr/>
        </p:nvSpPr>
        <p:spPr bwMode="auto">
          <a:xfrm>
            <a:off x="9613900" y="2859089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9" name="Picture 38" descr="j0156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1"/>
            <a:ext cx="17541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8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Algorithm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408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algorithm uses a mechanism for setting and getting “labels” of vertices and edges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u="sng" dirty="0" smtClean="0"/>
                  <a:t>Algorithm</a:t>
                </a:r>
                <a:r>
                  <a:rPr lang="en-US" altLang="zh-TW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u="sng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/>
                  <a:t>Input</a:t>
                </a:r>
                <a:r>
                  <a:rPr lang="en-US" altLang="zh-TW" dirty="0" smtClean="0"/>
                  <a:t>: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/>
                  <a:t>Output</a:t>
                </a:r>
                <a:r>
                  <a:rPr lang="en-US" altLang="zh-TW" dirty="0" smtClean="0"/>
                  <a:t>: Labeling of the edges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as discovery edges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setLabel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𝑈𝑁𝐸𝑋𝑃𝐿𝑂𝑅𝐸𝐷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edges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if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340885"/>
              </a:xfrm>
              <a:blipFill rotWithShape="0">
                <a:blip r:embed="rId3"/>
                <a:stretch>
                  <a:fillRect l="-1250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 start </a:t>
                </a:r>
                <a:r>
                  <a:rPr lang="en-US" dirty="0" err="1" smtClean="0"/>
                  <a:t>vectex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Labeling of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 the </a:t>
                </a:r>
                <a:br>
                  <a:rPr lang="en-US" dirty="0" smtClean="0"/>
                </a:br>
                <a:r>
                  <a:rPr lang="en-US" dirty="0" smtClean="0"/>
                  <a:t>           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as discovery edges</a:t>
                </a:r>
                <a:br>
                  <a:rPr lang="en-US" dirty="0" smtClean="0"/>
                </a:br>
                <a:r>
                  <a:rPr lang="en-US" dirty="0" smtClean="0"/>
                  <a:t>           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4"/>
                <a:stretch>
                  <a:fillRect l="-1502" t="-397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5" name="Picture 6" descr="j0235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2564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5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DFS Algorithm</a:t>
            </a:r>
            <a:endParaRPr lang="en-US" altLang="zh-TW" sz="2800" dirty="0" smtClean="0"/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DFS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</a:t>
            </a:r>
          </a:p>
          <a:p>
            <a:pPr lvl="1"/>
            <a:r>
              <a:rPr lang="en-US" altLang="zh-TW" dirty="0" smtClean="0"/>
              <a:t>Label edges as discovery or back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689474" y="4412438"/>
            <a:ext cx="2809874" cy="1830387"/>
            <a:chOff x="2667001" y="3732213"/>
            <a:chExt cx="2809874" cy="1830387"/>
          </a:xfrm>
        </p:grpSpPr>
        <p:sp>
          <p:nvSpPr>
            <p:cNvPr id="8602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8602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602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8602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6025" name="AutoShape 8"/>
            <p:cNvCxnSpPr>
              <a:cxnSpLocks noChangeAspect="1" noChangeShapeType="1"/>
              <a:stCxn id="86023" idx="3"/>
              <a:endCxn id="8602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6" name="AutoShape 9"/>
            <p:cNvCxnSpPr>
              <a:cxnSpLocks noChangeAspect="1" noChangeShapeType="1"/>
              <a:stCxn id="86024" idx="1"/>
              <a:endCxn id="8602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7" name="AutoShape 10"/>
            <p:cNvCxnSpPr>
              <a:cxnSpLocks noChangeAspect="1" noChangeShapeType="1"/>
              <a:stCxn id="86024" idx="7"/>
              <a:endCxn id="8602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8" name="AutoShape 11"/>
            <p:cNvCxnSpPr>
              <a:cxnSpLocks noChangeAspect="1" noChangeShapeType="1"/>
              <a:stCxn id="86023" idx="5"/>
              <a:endCxn id="8602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9" name="AutoShape 12"/>
            <p:cNvCxnSpPr>
              <a:cxnSpLocks noChangeAspect="1" noChangeShapeType="1"/>
              <a:stCxn id="86022" idx="6"/>
              <a:endCxn id="8602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86031" name="AutoShape 14"/>
            <p:cNvCxnSpPr>
              <a:cxnSpLocks noChangeAspect="1" noChangeShapeType="1"/>
              <a:stCxn id="86034" idx="7"/>
              <a:endCxn id="8603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2" name="AutoShape 15"/>
            <p:cNvCxnSpPr>
              <a:cxnSpLocks noChangeAspect="1" noChangeShapeType="1"/>
              <a:stCxn id="86030" idx="1"/>
              <a:endCxn id="8602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3" name="AutoShape 16"/>
            <p:cNvCxnSpPr>
              <a:cxnSpLocks noChangeAspect="1" noChangeShapeType="1"/>
              <a:stCxn id="86021" idx="6"/>
              <a:endCxn id="8603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6035" name="AutoShape 18"/>
            <p:cNvCxnSpPr>
              <a:cxnSpLocks noChangeAspect="1" noChangeShapeType="1"/>
              <a:stCxn id="86021" idx="5"/>
              <a:endCxn id="8603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322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DFS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in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form a spanning tree of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6172201" y="2743200"/>
            <a:ext cx="4043363" cy="2401888"/>
            <a:chOff x="3377" y="1085"/>
            <a:chExt cx="1941" cy="1153"/>
          </a:xfrm>
        </p:grpSpPr>
        <p:sp>
          <p:nvSpPr>
            <p:cNvPr id="87052" name="Oval 5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D</a:t>
              </a:r>
            </a:p>
          </p:txBody>
        </p:sp>
        <p:sp>
          <p:nvSpPr>
            <p:cNvPr id="87053" name="Oval 6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B</a:t>
              </a:r>
            </a:p>
          </p:txBody>
        </p:sp>
        <p:sp>
          <p:nvSpPr>
            <p:cNvPr id="87054" name="Oval 7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A</a:t>
              </a:r>
            </a:p>
          </p:txBody>
        </p:sp>
        <p:sp>
          <p:nvSpPr>
            <p:cNvPr id="87055" name="Oval 8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C</a:t>
              </a:r>
            </a:p>
          </p:txBody>
        </p:sp>
        <p:cxnSp>
          <p:nvCxnSpPr>
            <p:cNvPr id="87056" name="AutoShape 9"/>
            <p:cNvCxnSpPr>
              <a:cxnSpLocks noChangeAspect="1" noChangeShapeType="1"/>
              <a:stCxn id="87054" idx="3"/>
              <a:endCxn id="87053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7" name="AutoShape 10"/>
            <p:cNvCxnSpPr>
              <a:cxnSpLocks noChangeAspect="1" noChangeShapeType="1"/>
              <a:stCxn id="87055" idx="1"/>
              <a:endCxn id="87053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8" name="AutoShape 11"/>
            <p:cNvCxnSpPr>
              <a:cxnSpLocks noChangeAspect="1" noChangeShapeType="1"/>
              <a:stCxn id="87055" idx="7"/>
              <a:endCxn id="87052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9" name="AutoShape 12"/>
            <p:cNvCxnSpPr>
              <a:cxnSpLocks noChangeAspect="1" noChangeShapeType="1"/>
              <a:stCxn id="87054" idx="5"/>
              <a:endCxn id="87052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0" name="AutoShape 13"/>
            <p:cNvCxnSpPr>
              <a:cxnSpLocks noChangeAspect="1" noChangeShapeType="1"/>
              <a:stCxn id="87054" idx="4"/>
              <a:endCxn id="87055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1" name="Oval 14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E</a:t>
              </a:r>
            </a:p>
          </p:txBody>
        </p:sp>
        <p:cxnSp>
          <p:nvCxnSpPr>
            <p:cNvPr id="87062" name="AutoShape 15"/>
            <p:cNvCxnSpPr>
              <a:cxnSpLocks noChangeAspect="1" noChangeShapeType="1"/>
              <a:stCxn id="87055" idx="6"/>
              <a:endCxn id="87061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3" name="AutoShape 16"/>
            <p:cNvCxnSpPr>
              <a:cxnSpLocks noChangeAspect="1" noChangeShapeType="1"/>
              <a:stCxn id="87061" idx="1"/>
              <a:endCxn id="87054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46" name="AutoShape 17"/>
          <p:cNvCxnSpPr>
            <a:cxnSpLocks noChangeAspect="1" noChangeShapeType="1"/>
            <a:stCxn id="87047" idx="0"/>
            <a:endCxn id="87053" idx="4"/>
          </p:cNvCxnSpPr>
          <p:nvPr/>
        </p:nvCxnSpPr>
        <p:spPr bwMode="auto">
          <a:xfrm flipH="1" flipV="1">
            <a:off x="6411913" y="4203701"/>
            <a:ext cx="19050" cy="454025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7" name="Oval 18"/>
          <p:cNvSpPr>
            <a:spLocks noChangeAspect="1" noChangeArrowheads="1"/>
          </p:cNvSpPr>
          <p:nvPr/>
        </p:nvSpPr>
        <p:spPr bwMode="auto">
          <a:xfrm>
            <a:off x="6191251" y="4676776"/>
            <a:ext cx="481013" cy="4810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</a:t>
            </a:r>
          </a:p>
        </p:txBody>
      </p:sp>
      <p:sp>
        <p:nvSpPr>
          <p:cNvPr id="87048" name="Oval 19"/>
          <p:cNvSpPr>
            <a:spLocks noChangeAspect="1" noChangeArrowheads="1"/>
          </p:cNvSpPr>
          <p:nvPr/>
        </p:nvSpPr>
        <p:spPr bwMode="auto">
          <a:xfrm>
            <a:off x="9734551" y="4706938"/>
            <a:ext cx="481013" cy="481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G</a:t>
            </a:r>
          </a:p>
        </p:txBody>
      </p:sp>
      <p:sp>
        <p:nvSpPr>
          <p:cNvPr id="87050" name="Text Box 25"/>
          <p:cNvSpPr txBox="1">
            <a:spLocks noChangeArrowheads="1"/>
          </p:cNvSpPr>
          <p:nvPr/>
        </p:nvSpPr>
        <p:spPr bwMode="auto">
          <a:xfrm>
            <a:off x="7032626" y="220503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 dirty="0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 dirty="0"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sp>
        <p:nvSpPr>
          <p:cNvPr id="87051" name="Text Box 26"/>
          <p:cNvSpPr txBox="1">
            <a:spLocks noChangeArrowheads="1"/>
          </p:cNvSpPr>
          <p:nvPr/>
        </p:nvSpPr>
        <p:spPr bwMode="auto">
          <a:xfrm>
            <a:off x="10128251" y="46529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>
                <a:latin typeface="Times New Roman" panose="02020603050405020304" pitchFamily="18" charset="0"/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159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Analysis of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Setting/getting a vertex/edge label takes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b="0" i="1" dirty="0">
                        <a:latin typeface="Cambria Math" panose="02040503050406030204" pitchFamily="18" charset="0"/>
                        <a:ea typeface="新細明體" charset="-120"/>
                      </a:rPr>
                      <m:t>(1)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time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vertex is labeled twice 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𝑉𝐼𝑆𝐼𝑇𝐸𝐷</m:t>
                    </m:r>
                  </m:oMath>
                </a14:m>
                <a:endParaRPr lang="en-US" altLang="zh-TW" dirty="0">
                  <a:solidFill>
                    <a:schemeClr val="tx2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edge is labeled twice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𝐷𝐼𝑆𝐶𝑂𝑉𝐸𝑅𝑌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𝐵𝐴𝐶𝐾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DFS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and the 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incidentEdges</m:t>
                    </m:r>
                    <m:d>
                      <m:dPr>
                        <m:ctrlP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charset="-120"/>
                  </a:rPr>
                  <a:t> are called once for each vertex</a:t>
                </a:r>
              </a:p>
            </p:txBody>
          </p:sp>
        </mc:Choice>
        <mc:Fallback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4" descr="j0273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48" y="647397"/>
            <a:ext cx="14208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4105" y="3144139"/>
            <a:ext cx="2465388" cy="1406524"/>
            <a:chOff x="6764105" y="3144139"/>
            <a:chExt cx="2465388" cy="1406524"/>
          </a:xfrm>
        </p:grpSpPr>
        <p:grpSp>
          <p:nvGrpSpPr>
            <p:cNvPr id="88070" name="Group 5"/>
            <p:cNvGrpSpPr>
              <a:grpSpLocks/>
            </p:cNvGrpSpPr>
            <p:nvPr/>
          </p:nvGrpSpPr>
          <p:grpSpPr bwMode="auto">
            <a:xfrm>
              <a:off x="6764105" y="3144139"/>
              <a:ext cx="2457450" cy="1350963"/>
              <a:chOff x="3377" y="1085"/>
              <a:chExt cx="1941" cy="1153"/>
            </a:xfrm>
          </p:grpSpPr>
          <p:sp>
            <p:nvSpPr>
              <p:cNvPr id="88074" name="Oval 6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8075" name="Oval 7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8076" name="Oval 8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8077" name="Oval 9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8078" name="AutoShape 10"/>
              <p:cNvCxnSpPr>
                <a:cxnSpLocks noChangeAspect="1" noChangeShapeType="1"/>
                <a:stCxn id="88076" idx="3"/>
                <a:endCxn id="88075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79" name="AutoShape 11"/>
              <p:cNvCxnSpPr>
                <a:cxnSpLocks noChangeAspect="1" noChangeShapeType="1"/>
                <a:stCxn id="88077" idx="1"/>
                <a:endCxn id="88075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0" name="AutoShape 12"/>
              <p:cNvCxnSpPr>
                <a:cxnSpLocks noChangeAspect="1" noChangeShapeType="1"/>
                <a:stCxn id="88077" idx="7"/>
                <a:endCxn id="88074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1" name="AutoShape 13"/>
              <p:cNvCxnSpPr>
                <a:cxnSpLocks noChangeAspect="1" noChangeShapeType="1"/>
                <a:stCxn id="88076" idx="5"/>
                <a:endCxn id="88074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2" name="AutoShape 14"/>
              <p:cNvCxnSpPr>
                <a:cxnSpLocks noChangeAspect="1" noChangeShapeType="1"/>
                <a:stCxn id="88076" idx="4"/>
                <a:endCxn id="88077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083" name="Oval 15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8084" name="AutoShape 16"/>
              <p:cNvCxnSpPr>
                <a:cxnSpLocks noChangeAspect="1" noChangeShapeType="1"/>
                <a:stCxn id="88077" idx="6"/>
                <a:endCxn id="88083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5" name="AutoShape 17"/>
              <p:cNvCxnSpPr>
                <a:cxnSpLocks noChangeAspect="1" noChangeShapeType="1"/>
                <a:stCxn id="88083" idx="1"/>
                <a:endCxn id="88076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8071" name="AutoShape 18"/>
            <p:cNvCxnSpPr>
              <a:cxnSpLocks noChangeAspect="1" noChangeShapeType="1"/>
              <a:stCxn id="88072" idx="0"/>
              <a:endCxn id="88075" idx="4"/>
            </p:cNvCxnSpPr>
            <p:nvPr/>
          </p:nvCxnSpPr>
          <p:spPr bwMode="auto">
            <a:xfrm flipH="1" flipV="1">
              <a:off x="6910155" y="3974401"/>
              <a:ext cx="12700" cy="26511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72" name="Oval 19"/>
            <p:cNvSpPr>
              <a:spLocks noChangeAspect="1" noChangeArrowheads="1"/>
            </p:cNvSpPr>
            <p:nvPr/>
          </p:nvSpPr>
          <p:spPr bwMode="auto">
            <a:xfrm>
              <a:off x="6776805" y="4258563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F</a:t>
              </a:r>
            </a:p>
          </p:txBody>
        </p:sp>
        <p:sp>
          <p:nvSpPr>
            <p:cNvPr id="88073" name="Oval 20"/>
            <p:cNvSpPr>
              <a:spLocks noChangeAspect="1" noChangeArrowheads="1"/>
            </p:cNvSpPr>
            <p:nvPr/>
          </p:nvSpPr>
          <p:spPr bwMode="auto">
            <a:xfrm>
              <a:off x="8937393" y="4190301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21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DFS</a:t>
            </a:r>
            <a:endParaRPr lang="en-US" altLang="zh-TW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DFS runs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TW" dirty="0"/>
                  <a:t>time provided the graph is represented by the adjacency list structure</a:t>
                </a:r>
              </a:p>
              <a:p>
                <a:pPr lvl="1"/>
                <a:r>
                  <a:rPr lang="en-US" altLang="zh-TW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u="sng" dirty="0" smtClean="0"/>
                  <a:t>Algorithm</a:t>
                </a:r>
                <a:r>
                  <a:rPr lang="en-US" altLang="zh-TW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u="sng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/>
                  <a:t>Input</a:t>
                </a:r>
                <a:r>
                  <a:rPr lang="en-US" altLang="zh-TW" dirty="0" smtClean="0"/>
                  <a:t>: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/>
                  <a:t>Output</a:t>
                </a:r>
                <a:r>
                  <a:rPr lang="en-US" altLang="zh-TW" dirty="0" smtClean="0"/>
                  <a:t>: Labeling of the edges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as discovery edges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setLabel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𝑈𝑁𝐸𝑋𝑃𝐿𝑂𝑅𝐸𝐷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edges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do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if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3"/>
                <a:stretch>
                  <a:fillRect l="-125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045927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 start </a:t>
                </a:r>
                <a:r>
                  <a:rPr lang="en-US" dirty="0" err="1" smtClean="0"/>
                  <a:t>vectex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Labeling of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 the </a:t>
                </a:r>
                <a:br>
                  <a:rPr lang="en-US" dirty="0" smtClean="0"/>
                </a:br>
                <a:r>
                  <a:rPr lang="en-US" dirty="0" smtClean="0"/>
                  <a:t>           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as discovery edges</a:t>
                </a:r>
                <a:br>
                  <a:rPr lang="en-US" dirty="0" smtClean="0"/>
                </a:br>
                <a:r>
                  <a:rPr lang="en-US" dirty="0" smtClean="0"/>
                  <a:t>           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045927" cy="4608514"/>
              </a:xfrm>
              <a:blipFill rotWithShape="0">
                <a:blip r:embed="rId4"/>
                <a:stretch>
                  <a:fillRect l="-1451"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5" name="Picture 6" descr="j0235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2564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09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End points</a:t>
                </a:r>
                <a:r>
                  <a:rPr lang="en-US" dirty="0"/>
                  <a:t> (or end vertices) of an edge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the endpoints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Edges incident</a:t>
                </a:r>
                <a:r>
                  <a:rPr lang="en-US" dirty="0"/>
                  <a:t> on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incident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Adjacent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are adjacent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Degree</a:t>
                </a:r>
                <a:r>
                  <a:rPr lang="en-US" dirty="0"/>
                  <a:t> 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degree 5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Parallel (multiple)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parallel edges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Self-loop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 self-loop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0958"/>
              </a:xfrm>
              <a:blipFill rotWithShape="0">
                <a:blip r:embed="rId2"/>
                <a:stretch>
                  <a:fillRect l="-1500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69" name="Group 32"/>
          <p:cNvGrpSpPr>
            <a:grpSpLocks/>
          </p:cNvGrpSpPr>
          <p:nvPr/>
        </p:nvGrpSpPr>
        <p:grpSpPr bwMode="auto">
          <a:xfrm>
            <a:off x="6100763" y="2208213"/>
            <a:ext cx="4195762" cy="3200400"/>
            <a:chOff x="2808" y="1104"/>
            <a:chExt cx="2643" cy="2016"/>
          </a:xfrm>
        </p:grpSpPr>
        <p:sp>
          <p:nvSpPr>
            <p:cNvPr id="36870" name="Oval 4"/>
            <p:cNvSpPr>
              <a:spLocks noChangeArrowheads="1"/>
            </p:cNvSpPr>
            <p:nvPr/>
          </p:nvSpPr>
          <p:spPr bwMode="auto">
            <a:xfrm>
              <a:off x="396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>
                  <a:ea typeface="新細明體" charset="-120"/>
                </a:rPr>
                <a:t>X</a:t>
              </a:r>
            </a:p>
          </p:txBody>
        </p:sp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280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6872" name="Oval 6"/>
            <p:cNvSpPr>
              <a:spLocks noChangeArrowheads="1"/>
            </p:cNvSpPr>
            <p:nvPr/>
          </p:nvSpPr>
          <p:spPr bwMode="auto">
            <a:xfrm>
              <a:off x="3384" y="1104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6873" name="Oval 7"/>
            <p:cNvSpPr>
              <a:spLocks noChangeArrowheads="1"/>
            </p:cNvSpPr>
            <p:nvPr/>
          </p:nvSpPr>
          <p:spPr bwMode="auto">
            <a:xfrm>
              <a:off x="3384" y="2256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6874" name="Oval 8"/>
            <p:cNvSpPr>
              <a:spLocks noChangeArrowheads="1"/>
            </p:cNvSpPr>
            <p:nvPr/>
          </p:nvSpPr>
          <p:spPr bwMode="auto">
            <a:xfrm>
              <a:off x="4728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6875" name="AutoShape 9"/>
            <p:cNvCxnSpPr>
              <a:cxnSpLocks noChangeShapeType="1"/>
              <a:stCxn id="36872" idx="3"/>
              <a:endCxn id="36871" idx="7"/>
            </p:cNvCxnSpPr>
            <p:nvPr/>
          </p:nvCxnSpPr>
          <p:spPr bwMode="auto">
            <a:xfrm flipH="1">
              <a:off x="3054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0"/>
            <p:cNvCxnSpPr>
              <a:cxnSpLocks noChangeShapeType="1"/>
              <a:stCxn id="36873" idx="1"/>
              <a:endCxn id="36871" idx="5"/>
            </p:cNvCxnSpPr>
            <p:nvPr/>
          </p:nvCxnSpPr>
          <p:spPr bwMode="auto">
            <a:xfrm flipH="1" flipV="1">
              <a:off x="3054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1"/>
            <p:cNvCxnSpPr>
              <a:cxnSpLocks noChangeShapeType="1"/>
              <a:stCxn id="36873" idx="7"/>
              <a:endCxn id="36870" idx="3"/>
            </p:cNvCxnSpPr>
            <p:nvPr/>
          </p:nvCxnSpPr>
          <p:spPr bwMode="auto">
            <a:xfrm flipV="1">
              <a:off x="3630" y="1932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3"/>
            <p:cNvCxnSpPr>
              <a:cxnSpLocks noChangeShapeType="1"/>
              <a:stCxn id="36872" idx="5"/>
              <a:endCxn id="36870" idx="1"/>
            </p:cNvCxnSpPr>
            <p:nvPr/>
          </p:nvCxnSpPr>
          <p:spPr bwMode="auto">
            <a:xfrm>
              <a:off x="3630" y="1356"/>
              <a:ext cx="372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AutoShape 14"/>
            <p:cNvCxnSpPr>
              <a:cxnSpLocks noChangeShapeType="1"/>
              <a:stCxn id="36872" idx="4"/>
              <a:endCxn id="36873" idx="0"/>
            </p:cNvCxnSpPr>
            <p:nvPr/>
          </p:nvCxnSpPr>
          <p:spPr bwMode="auto">
            <a:xfrm>
              <a:off x="3528" y="1398"/>
              <a:ext cx="0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5"/>
            <p:cNvSpPr>
              <a:spLocks noChangeArrowheads="1"/>
            </p:cNvSpPr>
            <p:nvPr/>
          </p:nvSpPr>
          <p:spPr bwMode="auto">
            <a:xfrm>
              <a:off x="3966" y="2832"/>
              <a:ext cx="288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6881" name="AutoShape 16"/>
            <p:cNvCxnSpPr>
              <a:cxnSpLocks noChangeShapeType="1"/>
              <a:stCxn id="36873" idx="5"/>
              <a:endCxn id="36880" idx="1"/>
            </p:cNvCxnSpPr>
            <p:nvPr/>
          </p:nvCxnSpPr>
          <p:spPr bwMode="auto">
            <a:xfrm>
              <a:off x="3630" y="2508"/>
              <a:ext cx="378" cy="3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AutoShape 17"/>
            <p:cNvCxnSpPr>
              <a:cxnSpLocks noChangeShapeType="1"/>
              <a:stCxn id="36870" idx="4"/>
              <a:endCxn id="36880" idx="0"/>
            </p:cNvCxnSpPr>
            <p:nvPr/>
          </p:nvCxnSpPr>
          <p:spPr bwMode="auto">
            <a:xfrm>
              <a:off x="4104" y="1974"/>
              <a:ext cx="6" cy="8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3053" y="1254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6884" name="Text Box 19"/>
            <p:cNvSpPr txBox="1">
              <a:spLocks noChangeArrowheads="1"/>
            </p:cNvSpPr>
            <p:nvPr/>
          </p:nvSpPr>
          <p:spPr bwMode="auto">
            <a:xfrm>
              <a:off x="3045" y="1974"/>
              <a:ext cx="20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6885" name="Text Box 20"/>
            <p:cNvSpPr txBox="1">
              <a:spLocks noChangeArrowheads="1"/>
            </p:cNvSpPr>
            <p:nvPr/>
          </p:nvSpPr>
          <p:spPr bwMode="auto">
            <a:xfrm>
              <a:off x="3785" y="1253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6886" name="Text Box 21"/>
            <p:cNvSpPr txBox="1">
              <a:spLocks noChangeArrowheads="1"/>
            </p:cNvSpPr>
            <p:nvPr/>
          </p:nvSpPr>
          <p:spPr bwMode="auto">
            <a:xfrm>
              <a:off x="3788" y="2003"/>
              <a:ext cx="21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6887" name="Text Box 22"/>
            <p:cNvSpPr txBox="1">
              <a:spLocks noChangeArrowheads="1"/>
            </p:cNvSpPr>
            <p:nvPr/>
          </p:nvSpPr>
          <p:spPr bwMode="auto">
            <a:xfrm>
              <a:off x="3503" y="1680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6888" name="Text Box 23"/>
            <p:cNvSpPr txBox="1">
              <a:spLocks noChangeArrowheads="1"/>
            </p:cNvSpPr>
            <p:nvPr/>
          </p:nvSpPr>
          <p:spPr bwMode="auto">
            <a:xfrm>
              <a:off x="3675" y="2645"/>
              <a:ext cx="17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6889" name="Text Box 24"/>
            <p:cNvSpPr txBox="1">
              <a:spLocks noChangeArrowheads="1"/>
            </p:cNvSpPr>
            <p:nvPr/>
          </p:nvSpPr>
          <p:spPr bwMode="auto">
            <a:xfrm>
              <a:off x="4079" y="2291"/>
              <a:ext cx="22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6890" name="Text Box 25"/>
            <p:cNvSpPr txBox="1">
              <a:spLocks noChangeArrowheads="1"/>
            </p:cNvSpPr>
            <p:nvPr/>
          </p:nvSpPr>
          <p:spPr bwMode="auto">
            <a:xfrm>
              <a:off x="4397" y="1391"/>
              <a:ext cx="22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6891" name="Text Box 26"/>
            <p:cNvSpPr txBox="1">
              <a:spLocks noChangeArrowheads="1"/>
            </p:cNvSpPr>
            <p:nvPr/>
          </p:nvSpPr>
          <p:spPr bwMode="auto">
            <a:xfrm>
              <a:off x="4428" y="2015"/>
              <a:ext cx="1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i</a:t>
              </a:r>
            </a:p>
          </p:txBody>
        </p:sp>
        <p:sp>
          <p:nvSpPr>
            <p:cNvPr id="36892" name="Text Box 27"/>
            <p:cNvSpPr txBox="1">
              <a:spLocks noChangeArrowheads="1"/>
            </p:cNvSpPr>
            <p:nvPr/>
          </p:nvSpPr>
          <p:spPr bwMode="auto">
            <a:xfrm>
              <a:off x="5281" y="1391"/>
              <a:ext cx="1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6893" name="AutoShape 29"/>
            <p:cNvCxnSpPr>
              <a:cxnSpLocks noChangeShapeType="1"/>
              <a:stCxn id="36870" idx="5"/>
              <a:endCxn id="36874" idx="3"/>
            </p:cNvCxnSpPr>
            <p:nvPr/>
          </p:nvCxnSpPr>
          <p:spPr bwMode="auto">
            <a:xfrm rot="16200000" flipH="1">
              <a:off x="4487" y="1651"/>
              <a:ext cx="1" cy="564"/>
            </a:xfrm>
            <a:prstGeom prst="curvedConnector3">
              <a:avLst>
                <a:gd name="adj1" fmla="val 769999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30"/>
            <p:cNvCxnSpPr>
              <a:cxnSpLocks noChangeShapeType="1"/>
              <a:stCxn id="36870" idx="7"/>
              <a:endCxn id="36874" idx="1"/>
            </p:cNvCxnSpPr>
            <p:nvPr/>
          </p:nvCxnSpPr>
          <p:spPr bwMode="auto">
            <a:xfrm rot="5400000" flipV="1">
              <a:off x="4487" y="1435"/>
              <a:ext cx="1" cy="564"/>
            </a:xfrm>
            <a:prstGeom prst="curvedConnector3">
              <a:avLst>
                <a:gd name="adj1" fmla="val -610000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5" name="AutoShape 31"/>
            <p:cNvCxnSpPr>
              <a:cxnSpLocks noChangeShapeType="1"/>
              <a:stCxn id="36874" idx="5"/>
              <a:endCxn id="36874" idx="7"/>
            </p:cNvCxnSpPr>
            <p:nvPr/>
          </p:nvCxnSpPr>
          <p:spPr bwMode="auto">
            <a:xfrm rot="5400000" flipH="1" flipV="1">
              <a:off x="4867" y="1823"/>
              <a:ext cx="216" cy="1"/>
            </a:xfrm>
            <a:prstGeom prst="curvedConnector5">
              <a:avLst>
                <a:gd name="adj1" fmla="val -44444"/>
                <a:gd name="adj2" fmla="val 40099995"/>
                <a:gd name="adj3" fmla="val 14675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82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Path Finding</a:t>
            </a:r>
            <a:endParaRPr lang="en-US" altLang="zh-TW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We can specialize the DFS algorithm to find a path between two given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using the template method pattern</a:t>
                </a:r>
              </a:p>
              <a:p>
                <a:r>
                  <a:rPr lang="en-US" altLang="zh-TW" dirty="0" smtClean="0"/>
                  <a:t>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as the start vertex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destination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encountered, we return the path as the contents of the stack </a:t>
                </a:r>
                <a:endParaRPr lang="en-US" altLang="zh-TW" dirty="0"/>
              </a:p>
            </p:txBody>
          </p:sp>
        </mc:Choice>
        <mc:Fallback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278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if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return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elements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do</a:t>
                </a:r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opposite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/>
                  <a:t>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DFS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/>
                  <a:t>   </a:t>
                </a:r>
                <a:r>
                  <a:rPr lang="en-US" b="1" dirty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2784"/>
              </a:xfrm>
              <a:blipFill rotWithShape="0">
                <a:blip r:embed="rId3"/>
                <a:stretch>
                  <a:fillRect l="-1502" t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2" name="Picture 5" descr="TR0022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81503"/>
            <a:ext cx="1382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Cycle Finding</a:t>
            </a:r>
            <a:endParaRPr lang="en-US" altLang="zh-TW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We can specialize the DFS algorithm to find a simple cycle using the template method pattern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a 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TW" dirty="0" smtClean="0"/>
                  <a:t> is encountered, we return the cycle as the portion of the stack from the top to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u="sng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u="sng" dirty="0" smtClean="0">
                        <a:latin typeface="Cambria Math" panose="02040503050406030204" pitchFamily="18" charset="0"/>
                      </a:rPr>
                      <m:t>ycle</m:t>
                    </m:r>
                    <m:r>
                      <m:rPr>
                        <m:sty m:val="p"/>
                      </m:rPr>
                      <a:rPr lang="en-US" u="sng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</a:t>
                </a:r>
                <a:r>
                  <a:rPr lang="en-US" b="1" dirty="0"/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</a:t>
                </a:r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b="1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opposite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ycle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DFS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  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empty stack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repeat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top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until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top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return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elements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pop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  <a:blipFill rotWithShape="0">
                <a:blip r:embed="rId3"/>
                <a:stretch>
                  <a:fillRect l="-1502" t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5" descr="BD0588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6" y="152400"/>
            <a:ext cx="121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59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  <a:endParaRPr lang="en-US" altLang="zh-TW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8" name="Group 3"/>
          <p:cNvGrpSpPr>
            <a:grpSpLocks/>
          </p:cNvGrpSpPr>
          <p:nvPr/>
        </p:nvGrpSpPr>
        <p:grpSpPr bwMode="auto">
          <a:xfrm>
            <a:off x="6777967" y="2845594"/>
            <a:ext cx="3649662" cy="2130425"/>
            <a:chOff x="3072" y="950"/>
            <a:chExt cx="2299" cy="1342"/>
          </a:xfrm>
        </p:grpSpPr>
        <p:sp>
          <p:nvSpPr>
            <p:cNvPr id="93189" name="AutoShape 4"/>
            <p:cNvSpPr>
              <a:spLocks noChangeArrowheads="1"/>
            </p:cNvSpPr>
            <p:nvPr/>
          </p:nvSpPr>
          <p:spPr bwMode="auto">
            <a:xfrm>
              <a:off x="3763" y="1984"/>
              <a:ext cx="130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0" name="AutoShape 5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1" name="AutoShape 6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2" name="Oval 7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3193" name="Oval 8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3194" name="Oval 9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3195" name="Oval 10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3196" name="AutoShape 11"/>
            <p:cNvCxnSpPr>
              <a:cxnSpLocks noChangeAspect="1" noChangeShapeType="1"/>
              <a:stCxn id="93194" idx="3"/>
              <a:endCxn id="9319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7" name="AutoShape 12"/>
            <p:cNvCxnSpPr>
              <a:cxnSpLocks noChangeAspect="1" noChangeShapeType="1"/>
              <a:stCxn id="93195" idx="1"/>
              <a:endCxn id="9319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8" name="AutoShape 13"/>
            <p:cNvCxnSpPr>
              <a:cxnSpLocks noChangeAspect="1" noChangeShapeType="1"/>
              <a:stCxn id="93195" idx="7"/>
              <a:endCxn id="9319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9" name="AutoShape 14"/>
            <p:cNvCxnSpPr>
              <a:cxnSpLocks noChangeAspect="1" noChangeShapeType="1"/>
              <a:stCxn id="93194" idx="5"/>
              <a:endCxn id="9319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0" name="AutoShape 15"/>
            <p:cNvCxnSpPr>
              <a:cxnSpLocks noChangeAspect="1" noChangeShapeType="1"/>
              <a:stCxn id="93193" idx="6"/>
              <a:endCxn id="9319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1" name="Oval 16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3202" name="AutoShape 17"/>
            <p:cNvCxnSpPr>
              <a:cxnSpLocks noChangeAspect="1" noChangeShapeType="1"/>
              <a:stCxn id="93207" idx="7"/>
              <a:endCxn id="9320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3" name="AutoShape 18"/>
            <p:cNvCxnSpPr>
              <a:cxnSpLocks noChangeAspect="1" noChangeShapeType="1"/>
              <a:stCxn id="93201" idx="1"/>
              <a:endCxn id="9319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4" name="Text Box 19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3205" name="Text Box 20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3206" name="AutoShape 21"/>
            <p:cNvCxnSpPr>
              <a:cxnSpLocks noChangeAspect="1" noChangeShapeType="1"/>
              <a:stCxn id="93192" idx="6"/>
              <a:endCxn id="9320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7" name="Oval 22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altLang="zh-TW">
                  <a:latin typeface="Tahoma" panose="020B0604030504040204" pitchFamily="34" charset="0"/>
                  <a:ea typeface="新細明體" charset="-120"/>
                </a:rPr>
                <a:t>F</a:t>
              </a:r>
            </a:p>
          </p:txBody>
        </p:sp>
        <p:cxnSp>
          <p:nvCxnSpPr>
            <p:cNvPr id="93208" name="AutoShape 23"/>
            <p:cNvCxnSpPr>
              <a:cxnSpLocks noChangeAspect="1" noChangeShapeType="1"/>
              <a:stCxn id="93192" idx="5"/>
              <a:endCxn id="9320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9" name="Text Box 24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15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Breadth-first search (BFS) is a general technique for traversing a graph</a:t>
                </a:r>
              </a:p>
              <a:p>
                <a:r>
                  <a:rPr lang="en-US" altLang="zh-TW" dirty="0" smtClean="0"/>
                  <a:t>A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BFS on a graph with n vertices and m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BFS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with the minimum number of edges between two given vertices </a:t>
                </a:r>
              </a:p>
              <a:p>
                <a:pPr lvl="1"/>
                <a:r>
                  <a:rPr lang="en-US" altLang="zh-TW" dirty="0" smtClean="0"/>
                  <a:t>Find a simple cycle, if there is one</a:t>
                </a:r>
                <a:endParaRPr lang="en-US" altLang="zh-TW" dirty="0"/>
              </a:p>
            </p:txBody>
          </p:sp>
        </mc:Choice>
        <mc:Fallback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1893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97284" name="AutoShape 2"/>
          <p:cNvSpPr>
            <a:spLocks noChangeArrowheads="1"/>
          </p:cNvSpPr>
          <p:nvPr/>
        </p:nvSpPr>
        <p:spPr bwMode="auto">
          <a:xfrm>
            <a:off x="2635250" y="4935538"/>
            <a:ext cx="827088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285" name="AutoShape 3"/>
          <p:cNvSpPr>
            <a:spLocks noChangeArrowheads="1"/>
          </p:cNvSpPr>
          <p:nvPr/>
        </p:nvSpPr>
        <p:spPr bwMode="auto">
          <a:xfrm>
            <a:off x="3240089" y="420370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286" name="Oval 5"/>
          <p:cNvSpPr>
            <a:spLocks noChangeAspect="1" noChangeArrowheads="1"/>
          </p:cNvSpPr>
          <p:nvPr/>
        </p:nvSpPr>
        <p:spPr bwMode="auto">
          <a:xfrm>
            <a:off x="4078288" y="4997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sp>
        <p:nvSpPr>
          <p:cNvPr id="97287" name="Oval 6"/>
          <p:cNvSpPr>
            <a:spLocks noChangeAspect="1" noChangeArrowheads="1"/>
          </p:cNvSpPr>
          <p:nvPr/>
        </p:nvSpPr>
        <p:spPr bwMode="auto">
          <a:xfrm>
            <a:off x="2857501" y="499745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97288" name="Oval 7"/>
          <p:cNvSpPr>
            <a:spLocks noChangeAspect="1" noChangeArrowheads="1"/>
          </p:cNvSpPr>
          <p:nvPr/>
        </p:nvSpPr>
        <p:spPr bwMode="auto">
          <a:xfrm>
            <a:off x="3486151" y="4265613"/>
            <a:ext cx="366713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289" name="Oval 8"/>
          <p:cNvSpPr>
            <a:spLocks noChangeAspect="1" noChangeArrowheads="1"/>
          </p:cNvSpPr>
          <p:nvPr/>
        </p:nvSpPr>
        <p:spPr bwMode="auto">
          <a:xfrm>
            <a:off x="3467101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E</a:t>
            </a:r>
          </a:p>
        </p:txBody>
      </p:sp>
      <p:cxnSp>
        <p:nvCxnSpPr>
          <p:cNvPr id="97290" name="AutoShape 9"/>
          <p:cNvCxnSpPr>
            <a:cxnSpLocks noChangeAspect="1" noChangeShapeType="1"/>
            <a:stCxn id="97288" idx="3"/>
            <a:endCxn id="97287" idx="7"/>
          </p:cNvCxnSpPr>
          <p:nvPr/>
        </p:nvCxnSpPr>
        <p:spPr bwMode="auto">
          <a:xfrm flipH="1">
            <a:off x="3170238" y="459740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1" name="AutoShape 10"/>
          <p:cNvCxnSpPr>
            <a:cxnSpLocks noChangeAspect="1" noChangeShapeType="1"/>
            <a:stCxn id="97289" idx="1"/>
            <a:endCxn id="97287" idx="5"/>
          </p:cNvCxnSpPr>
          <p:nvPr/>
        </p:nvCxnSpPr>
        <p:spPr bwMode="auto">
          <a:xfrm flipH="1" flipV="1">
            <a:off x="3170238" y="5329238"/>
            <a:ext cx="349250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2" name="AutoShape 11"/>
          <p:cNvCxnSpPr>
            <a:cxnSpLocks noChangeAspect="1" noChangeShapeType="1"/>
            <a:stCxn id="97289" idx="7"/>
            <a:endCxn id="97286" idx="3"/>
          </p:cNvCxnSpPr>
          <p:nvPr/>
        </p:nvCxnSpPr>
        <p:spPr bwMode="auto">
          <a:xfrm flipV="1">
            <a:off x="3779839" y="5319714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3" name="AutoShape 12"/>
          <p:cNvCxnSpPr>
            <a:cxnSpLocks noChangeAspect="1" noChangeShapeType="1"/>
            <a:stCxn id="97288" idx="5"/>
            <a:endCxn id="97286" idx="1"/>
          </p:cNvCxnSpPr>
          <p:nvPr/>
        </p:nvCxnSpPr>
        <p:spPr bwMode="auto">
          <a:xfrm>
            <a:off x="3798889" y="4597401"/>
            <a:ext cx="331787" cy="442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4" name="AutoShape 13"/>
          <p:cNvCxnSpPr>
            <a:cxnSpLocks noChangeAspect="1" noChangeShapeType="1"/>
            <a:stCxn id="97287" idx="6"/>
            <a:endCxn id="97286" idx="2"/>
          </p:cNvCxnSpPr>
          <p:nvPr/>
        </p:nvCxnSpPr>
        <p:spPr bwMode="auto">
          <a:xfrm>
            <a:off x="3241675" y="5180013"/>
            <a:ext cx="825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5" name="Oval 14"/>
          <p:cNvSpPr>
            <a:spLocks noChangeAspect="1" noChangeArrowheads="1"/>
          </p:cNvSpPr>
          <p:nvPr/>
        </p:nvSpPr>
        <p:spPr bwMode="auto">
          <a:xfrm>
            <a:off x="5300663" y="4997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cxnSp>
        <p:nvCxnSpPr>
          <p:cNvPr id="97296" name="AutoShape 15"/>
          <p:cNvCxnSpPr>
            <a:cxnSpLocks noChangeAspect="1" noChangeShapeType="1"/>
            <a:stCxn id="97311" idx="7"/>
            <a:endCxn id="97295" idx="3"/>
          </p:cNvCxnSpPr>
          <p:nvPr/>
        </p:nvCxnSpPr>
        <p:spPr bwMode="auto">
          <a:xfrm flipV="1">
            <a:off x="5002214" y="5319714"/>
            <a:ext cx="350837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97" name="AutoShape 16"/>
          <p:cNvCxnSpPr>
            <a:cxnSpLocks noChangeAspect="1" noChangeShapeType="1"/>
            <a:stCxn id="97295" idx="1"/>
            <a:endCxn id="97288" idx="6"/>
          </p:cNvCxnSpPr>
          <p:nvPr/>
        </p:nvCxnSpPr>
        <p:spPr bwMode="auto">
          <a:xfrm flipH="1" flipV="1">
            <a:off x="3870326" y="4448175"/>
            <a:ext cx="1482725" cy="5921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8" name="Text Box 17"/>
          <p:cNvSpPr txBox="1">
            <a:spLocks noChangeArrowheads="1"/>
          </p:cNvSpPr>
          <p:nvPr/>
        </p:nvSpPr>
        <p:spPr bwMode="auto">
          <a:xfrm>
            <a:off x="3336925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tx2"/>
                </a:solidFill>
                <a:ea typeface="新細明體" charset="-120"/>
              </a:rPr>
              <a:t>discovery edge</a:t>
            </a:r>
          </a:p>
        </p:txBody>
      </p:sp>
      <p:sp>
        <p:nvSpPr>
          <p:cNvPr id="97299" name="Text Box 18"/>
          <p:cNvSpPr txBox="1">
            <a:spLocks noChangeArrowheads="1"/>
          </p:cNvSpPr>
          <p:nvPr/>
        </p:nvSpPr>
        <p:spPr bwMode="auto">
          <a:xfrm>
            <a:off x="3303588" y="3352801"/>
            <a:ext cx="162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cross edge</a:t>
            </a:r>
          </a:p>
        </p:txBody>
      </p:sp>
      <p:sp>
        <p:nvSpPr>
          <p:cNvPr id="97300" name="Oval 19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1" name="Text Box 20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tx2"/>
                </a:solidFill>
                <a:ea typeface="新細明體" charset="-120"/>
              </a:rPr>
              <a:t>visited vertex</a:t>
            </a:r>
          </a:p>
        </p:txBody>
      </p:sp>
      <p:sp>
        <p:nvSpPr>
          <p:cNvPr id="97302" name="Oval 21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3" name="Text Box 22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unexplored vertex</a:t>
            </a:r>
          </a:p>
        </p:txBody>
      </p:sp>
      <p:sp>
        <p:nvSpPr>
          <p:cNvPr id="97304" name="Text Box 23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unexplored edge</a:t>
            </a:r>
          </a:p>
        </p:txBody>
      </p:sp>
      <p:grpSp>
        <p:nvGrpSpPr>
          <p:cNvPr id="97305" name="Group 24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97352" name="Line 25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3" name="Line 26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Line 2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06" name="AutoShape 28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07" name="AutoShape 29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08" name="Text Box 30"/>
          <p:cNvSpPr txBox="1">
            <a:spLocks noChangeArrowheads="1"/>
          </p:cNvSpPr>
          <p:nvPr/>
        </p:nvSpPr>
        <p:spPr bwMode="auto">
          <a:xfrm>
            <a:off x="2743201" y="40227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0</a:t>
            </a:r>
          </a:p>
        </p:txBody>
      </p:sp>
      <p:sp>
        <p:nvSpPr>
          <p:cNvPr id="97309" name="Text Box 31"/>
          <p:cNvSpPr txBox="1">
            <a:spLocks noChangeArrowheads="1"/>
          </p:cNvSpPr>
          <p:nvPr/>
        </p:nvSpPr>
        <p:spPr bwMode="auto">
          <a:xfrm>
            <a:off x="2133601" y="47466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cxnSp>
        <p:nvCxnSpPr>
          <p:cNvPr id="97310" name="AutoShape 32"/>
          <p:cNvCxnSpPr>
            <a:cxnSpLocks noChangeAspect="1" noChangeShapeType="1"/>
            <a:stCxn id="97286" idx="6"/>
            <a:endCxn id="97295" idx="2"/>
          </p:cNvCxnSpPr>
          <p:nvPr/>
        </p:nvCxnSpPr>
        <p:spPr bwMode="auto">
          <a:xfrm>
            <a:off x="4452938" y="5180013"/>
            <a:ext cx="8366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1" name="Oval 33"/>
          <p:cNvSpPr>
            <a:spLocks noChangeAspect="1" noChangeArrowheads="1"/>
          </p:cNvSpPr>
          <p:nvPr/>
        </p:nvSpPr>
        <p:spPr bwMode="auto">
          <a:xfrm>
            <a:off x="4689476" y="57292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97312" name="AutoShape 34"/>
          <p:cNvCxnSpPr>
            <a:cxnSpLocks noChangeAspect="1" noChangeShapeType="1"/>
            <a:stCxn id="97286" idx="5"/>
            <a:endCxn id="97311" idx="1"/>
          </p:cNvCxnSpPr>
          <p:nvPr/>
        </p:nvCxnSpPr>
        <p:spPr bwMode="auto">
          <a:xfrm>
            <a:off x="4391025" y="5319714"/>
            <a:ext cx="350838" cy="4524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7313" name="Group 35"/>
          <p:cNvGrpSpPr>
            <a:grpSpLocks/>
          </p:cNvGrpSpPr>
          <p:nvPr/>
        </p:nvGrpSpPr>
        <p:grpSpPr bwMode="auto">
          <a:xfrm>
            <a:off x="6715126" y="1289051"/>
            <a:ext cx="3533775" cy="2073275"/>
            <a:chOff x="3264" y="812"/>
            <a:chExt cx="2226" cy="1306"/>
          </a:xfrm>
        </p:grpSpPr>
        <p:sp>
          <p:nvSpPr>
            <p:cNvPr id="97333" name="AutoShape 36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4" name="AutoShape 37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5" name="Oval 38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97336" name="Oval 39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B</a:t>
              </a:r>
            </a:p>
          </p:txBody>
        </p:sp>
        <p:sp>
          <p:nvSpPr>
            <p:cNvPr id="97337" name="Oval 40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38" name="Oval 41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39" name="AutoShape 42"/>
            <p:cNvCxnSpPr>
              <a:cxnSpLocks noChangeAspect="1" noChangeShapeType="1"/>
              <a:stCxn id="97337" idx="3"/>
              <a:endCxn id="97336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0" name="AutoShape 43"/>
            <p:cNvCxnSpPr>
              <a:cxnSpLocks noChangeAspect="1" noChangeShapeType="1"/>
              <a:stCxn id="97338" idx="1"/>
              <a:endCxn id="97336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1" name="AutoShape 44"/>
            <p:cNvCxnSpPr>
              <a:cxnSpLocks noChangeAspect="1" noChangeShapeType="1"/>
              <a:stCxn id="97338" idx="7"/>
              <a:endCxn id="97335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2" name="AutoShape 45"/>
            <p:cNvCxnSpPr>
              <a:cxnSpLocks noChangeAspect="1" noChangeShapeType="1"/>
              <a:stCxn id="97337" idx="5"/>
              <a:endCxn id="97335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3" name="AutoShape 46"/>
            <p:cNvCxnSpPr>
              <a:cxnSpLocks noChangeAspect="1" noChangeShapeType="1"/>
              <a:stCxn id="97336" idx="6"/>
              <a:endCxn id="97335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4" name="Oval 47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45" name="AutoShape 48"/>
            <p:cNvCxnSpPr>
              <a:cxnSpLocks noChangeAspect="1" noChangeShapeType="1"/>
              <a:stCxn id="97350" idx="7"/>
              <a:endCxn id="97344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6" name="AutoShape 49"/>
            <p:cNvCxnSpPr>
              <a:cxnSpLocks noChangeAspect="1" noChangeShapeType="1"/>
              <a:stCxn id="97344" idx="1"/>
              <a:endCxn id="97337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7" name="Text Box 50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48" name="Text Box 51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49" name="AutoShape 52"/>
            <p:cNvCxnSpPr>
              <a:cxnSpLocks noChangeAspect="1" noChangeShapeType="1"/>
              <a:stCxn id="97335" idx="6"/>
              <a:endCxn id="97344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50" name="Oval 53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51" name="AutoShape 54"/>
            <p:cNvCxnSpPr>
              <a:cxnSpLocks noChangeAspect="1" noChangeShapeType="1"/>
              <a:stCxn id="97335" idx="5"/>
              <a:endCxn id="97350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314" name="AutoShape 55"/>
          <p:cNvSpPr>
            <a:spLocks noChangeArrowheads="1"/>
          </p:cNvSpPr>
          <p:nvPr/>
        </p:nvSpPr>
        <p:spPr bwMode="auto">
          <a:xfrm>
            <a:off x="7215188" y="4935538"/>
            <a:ext cx="3148012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15" name="AutoShape 56"/>
          <p:cNvSpPr>
            <a:spLocks noChangeArrowheads="1"/>
          </p:cNvSpPr>
          <p:nvPr/>
        </p:nvSpPr>
        <p:spPr bwMode="auto">
          <a:xfrm>
            <a:off x="7820025" y="4203700"/>
            <a:ext cx="827088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16" name="Oval 57"/>
          <p:cNvSpPr>
            <a:spLocks noChangeAspect="1" noChangeArrowheads="1"/>
          </p:cNvSpPr>
          <p:nvPr/>
        </p:nvSpPr>
        <p:spPr bwMode="auto">
          <a:xfrm>
            <a:off x="8658226" y="499745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sp>
        <p:nvSpPr>
          <p:cNvPr id="97317" name="Oval 58"/>
          <p:cNvSpPr>
            <a:spLocks noChangeAspect="1" noChangeArrowheads="1"/>
          </p:cNvSpPr>
          <p:nvPr/>
        </p:nvSpPr>
        <p:spPr bwMode="auto">
          <a:xfrm>
            <a:off x="7437438" y="499745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97318" name="Oval 59"/>
          <p:cNvSpPr>
            <a:spLocks noChangeAspect="1" noChangeArrowheads="1"/>
          </p:cNvSpPr>
          <p:nvPr/>
        </p:nvSpPr>
        <p:spPr bwMode="auto">
          <a:xfrm>
            <a:off x="8066088" y="4265613"/>
            <a:ext cx="366712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97319" name="Oval 60"/>
          <p:cNvSpPr>
            <a:spLocks noChangeAspect="1" noChangeArrowheads="1"/>
          </p:cNvSpPr>
          <p:nvPr/>
        </p:nvSpPr>
        <p:spPr bwMode="auto">
          <a:xfrm>
            <a:off x="8047038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E</a:t>
            </a:r>
          </a:p>
        </p:txBody>
      </p:sp>
      <p:cxnSp>
        <p:nvCxnSpPr>
          <p:cNvPr id="97320" name="AutoShape 61"/>
          <p:cNvCxnSpPr>
            <a:cxnSpLocks noChangeAspect="1" noChangeShapeType="1"/>
            <a:stCxn id="97318" idx="3"/>
            <a:endCxn id="97317" idx="7"/>
          </p:cNvCxnSpPr>
          <p:nvPr/>
        </p:nvCxnSpPr>
        <p:spPr bwMode="auto">
          <a:xfrm flipH="1">
            <a:off x="7750175" y="459740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1" name="AutoShape 62"/>
          <p:cNvCxnSpPr>
            <a:cxnSpLocks noChangeAspect="1" noChangeShapeType="1"/>
            <a:stCxn id="97319" idx="1"/>
            <a:endCxn id="97317" idx="5"/>
          </p:cNvCxnSpPr>
          <p:nvPr/>
        </p:nvCxnSpPr>
        <p:spPr bwMode="auto">
          <a:xfrm flipH="1" flipV="1">
            <a:off x="7750175" y="5329238"/>
            <a:ext cx="349250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2" name="AutoShape 63"/>
          <p:cNvCxnSpPr>
            <a:cxnSpLocks noChangeAspect="1" noChangeShapeType="1"/>
            <a:stCxn id="97319" idx="7"/>
            <a:endCxn id="97316" idx="3"/>
          </p:cNvCxnSpPr>
          <p:nvPr/>
        </p:nvCxnSpPr>
        <p:spPr bwMode="auto">
          <a:xfrm flipV="1">
            <a:off x="8359775" y="5329238"/>
            <a:ext cx="35083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3" name="AutoShape 64"/>
          <p:cNvCxnSpPr>
            <a:cxnSpLocks noChangeAspect="1" noChangeShapeType="1"/>
            <a:stCxn id="97318" idx="5"/>
            <a:endCxn id="97316" idx="1"/>
          </p:cNvCxnSpPr>
          <p:nvPr/>
        </p:nvCxnSpPr>
        <p:spPr bwMode="auto">
          <a:xfrm>
            <a:off x="8378825" y="4597400"/>
            <a:ext cx="331788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4" name="AutoShape 65"/>
          <p:cNvCxnSpPr>
            <a:cxnSpLocks noChangeAspect="1" noChangeShapeType="1"/>
            <a:stCxn id="97317" idx="6"/>
            <a:endCxn id="97316" idx="2"/>
          </p:cNvCxnSpPr>
          <p:nvPr/>
        </p:nvCxnSpPr>
        <p:spPr bwMode="auto">
          <a:xfrm>
            <a:off x="7821614" y="5180013"/>
            <a:ext cx="8159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25" name="Oval 66"/>
          <p:cNvSpPr>
            <a:spLocks noChangeAspect="1" noChangeArrowheads="1"/>
          </p:cNvSpPr>
          <p:nvPr/>
        </p:nvSpPr>
        <p:spPr bwMode="auto">
          <a:xfrm>
            <a:off x="9880601" y="499745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cxnSp>
        <p:nvCxnSpPr>
          <p:cNvPr id="97326" name="AutoShape 67"/>
          <p:cNvCxnSpPr>
            <a:cxnSpLocks noChangeAspect="1" noChangeShapeType="1"/>
            <a:stCxn id="97331" idx="7"/>
            <a:endCxn id="97325" idx="3"/>
          </p:cNvCxnSpPr>
          <p:nvPr/>
        </p:nvCxnSpPr>
        <p:spPr bwMode="auto">
          <a:xfrm flipV="1">
            <a:off x="9582150" y="5329238"/>
            <a:ext cx="350838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27" name="AutoShape 68"/>
          <p:cNvCxnSpPr>
            <a:cxnSpLocks noChangeAspect="1" noChangeShapeType="1"/>
            <a:stCxn id="97325" idx="1"/>
            <a:endCxn id="97318" idx="6"/>
          </p:cNvCxnSpPr>
          <p:nvPr/>
        </p:nvCxnSpPr>
        <p:spPr bwMode="auto">
          <a:xfrm flipH="1" flipV="1">
            <a:off x="8450264" y="4448176"/>
            <a:ext cx="1482725" cy="582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28" name="Text Box 69"/>
          <p:cNvSpPr txBox="1">
            <a:spLocks noChangeArrowheads="1"/>
          </p:cNvSpPr>
          <p:nvPr/>
        </p:nvSpPr>
        <p:spPr bwMode="auto">
          <a:xfrm>
            <a:off x="7323139" y="40227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0</a:t>
            </a:r>
          </a:p>
        </p:txBody>
      </p:sp>
      <p:sp>
        <p:nvSpPr>
          <p:cNvPr id="97329" name="Text Box 70"/>
          <p:cNvSpPr txBox="1">
            <a:spLocks noChangeArrowheads="1"/>
          </p:cNvSpPr>
          <p:nvPr/>
        </p:nvSpPr>
        <p:spPr bwMode="auto">
          <a:xfrm>
            <a:off x="6713539" y="474662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cxnSp>
        <p:nvCxnSpPr>
          <p:cNvPr id="97330" name="AutoShape 71"/>
          <p:cNvCxnSpPr>
            <a:cxnSpLocks noChangeAspect="1" noChangeShapeType="1"/>
            <a:stCxn id="97316" idx="6"/>
            <a:endCxn id="97325" idx="2"/>
          </p:cNvCxnSpPr>
          <p:nvPr/>
        </p:nvCxnSpPr>
        <p:spPr bwMode="auto">
          <a:xfrm>
            <a:off x="9042401" y="5180013"/>
            <a:ext cx="8175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31" name="Oval 72"/>
          <p:cNvSpPr>
            <a:spLocks noChangeAspect="1" noChangeArrowheads="1"/>
          </p:cNvSpPr>
          <p:nvPr/>
        </p:nvSpPr>
        <p:spPr bwMode="auto">
          <a:xfrm>
            <a:off x="9269413" y="57292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97332" name="AutoShape 73"/>
          <p:cNvCxnSpPr>
            <a:cxnSpLocks noChangeAspect="1" noChangeShapeType="1"/>
            <a:stCxn id="97316" idx="5"/>
            <a:endCxn id="97331" idx="1"/>
          </p:cNvCxnSpPr>
          <p:nvPr/>
        </p:nvCxnSpPr>
        <p:spPr bwMode="auto">
          <a:xfrm>
            <a:off x="8970964" y="5329238"/>
            <a:ext cx="350837" cy="442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5426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 rot="5400000">
            <a:off x="82343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09" name="AutoShape 4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10" name="AutoShape 5"/>
          <p:cNvSpPr>
            <a:spLocks noChangeArrowheads="1"/>
          </p:cNvSpPr>
          <p:nvPr/>
        </p:nvSpPr>
        <p:spPr bwMode="auto">
          <a:xfrm rot="5400000">
            <a:off x="38147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8311" name="Group 6"/>
          <p:cNvGrpSpPr>
            <a:grpSpLocks/>
          </p:cNvGrpSpPr>
          <p:nvPr/>
        </p:nvGrpSpPr>
        <p:grpSpPr bwMode="auto">
          <a:xfrm>
            <a:off x="2219326" y="1508126"/>
            <a:ext cx="3649663" cy="2073275"/>
            <a:chOff x="384" y="950"/>
            <a:chExt cx="2299" cy="1306"/>
          </a:xfrm>
        </p:grpSpPr>
        <p:sp>
          <p:nvSpPr>
            <p:cNvPr id="98391" name="AutoShape 7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2" name="AutoShape 8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3" name="Oval 9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94" name="Oval 10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95" name="Oval 11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96" name="Oval 12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97" name="AutoShape 13"/>
            <p:cNvCxnSpPr>
              <a:cxnSpLocks noChangeAspect="1" noChangeShapeType="1"/>
              <a:stCxn id="98395" idx="3"/>
              <a:endCxn id="98394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8" name="AutoShape 14"/>
            <p:cNvCxnSpPr>
              <a:cxnSpLocks noChangeAspect="1" noChangeShapeType="1"/>
              <a:stCxn id="98396" idx="1"/>
              <a:endCxn id="98394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9" name="AutoShape 15"/>
            <p:cNvCxnSpPr>
              <a:cxnSpLocks noChangeAspect="1" noChangeShapeType="1"/>
              <a:stCxn id="98396" idx="7"/>
              <a:endCxn id="98393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0" name="AutoShape 16"/>
            <p:cNvCxnSpPr>
              <a:cxnSpLocks noChangeAspect="1" noChangeShapeType="1"/>
              <a:stCxn id="98395" idx="5"/>
              <a:endCxn id="98393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1" name="AutoShape 17"/>
            <p:cNvCxnSpPr>
              <a:cxnSpLocks noChangeAspect="1" noChangeShapeType="1"/>
              <a:stCxn id="98394" idx="6"/>
              <a:endCxn id="98393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2" name="Oval 18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403" name="AutoShape 19"/>
            <p:cNvCxnSpPr>
              <a:cxnSpLocks noChangeAspect="1" noChangeShapeType="1"/>
              <a:stCxn id="98408" idx="7"/>
              <a:endCxn id="98402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4" name="AutoShape 20"/>
            <p:cNvCxnSpPr>
              <a:cxnSpLocks noChangeAspect="1" noChangeShapeType="1"/>
              <a:stCxn id="98402" idx="1"/>
              <a:endCxn id="98395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5" name="Text Box 21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407" name="AutoShape 23"/>
            <p:cNvCxnSpPr>
              <a:cxnSpLocks noChangeAspect="1" noChangeShapeType="1"/>
              <a:stCxn id="98393" idx="6"/>
              <a:endCxn id="98402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8" name="Oval 24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409" name="AutoShape 25"/>
            <p:cNvCxnSpPr>
              <a:cxnSpLocks noChangeAspect="1" noChangeShapeType="1"/>
              <a:stCxn id="98393" idx="5"/>
              <a:endCxn id="98408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26"/>
          <p:cNvGrpSpPr>
            <a:grpSpLocks/>
          </p:cNvGrpSpPr>
          <p:nvPr/>
        </p:nvGrpSpPr>
        <p:grpSpPr bwMode="auto">
          <a:xfrm>
            <a:off x="2219326" y="4151314"/>
            <a:ext cx="3649663" cy="2130425"/>
            <a:chOff x="438" y="2616"/>
            <a:chExt cx="2299" cy="1342"/>
          </a:xfrm>
        </p:grpSpPr>
        <p:sp>
          <p:nvSpPr>
            <p:cNvPr id="98370" name="AutoShape 27"/>
            <p:cNvSpPr>
              <a:spLocks noChangeArrowheads="1"/>
            </p:cNvSpPr>
            <p:nvPr/>
          </p:nvSpPr>
          <p:spPr bwMode="auto">
            <a:xfrm>
              <a:off x="1129" y="365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1" name="AutoShape 28"/>
            <p:cNvSpPr>
              <a:spLocks noChangeArrowheads="1"/>
            </p:cNvSpPr>
            <p:nvPr/>
          </p:nvSpPr>
          <p:spPr bwMode="auto">
            <a:xfrm>
              <a:off x="754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2" name="AutoShape 29"/>
            <p:cNvSpPr>
              <a:spLocks noChangeArrowheads="1"/>
            </p:cNvSpPr>
            <p:nvPr/>
          </p:nvSpPr>
          <p:spPr bwMode="auto">
            <a:xfrm>
              <a:off x="1135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3" name="Oval 30"/>
            <p:cNvSpPr>
              <a:spLocks noChangeAspect="1" noChangeArrowheads="1"/>
            </p:cNvSpPr>
            <p:nvPr/>
          </p:nvSpPr>
          <p:spPr bwMode="auto">
            <a:xfrm>
              <a:off x="166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74" name="Oval 31"/>
            <p:cNvSpPr>
              <a:spLocks noChangeAspect="1" noChangeArrowheads="1"/>
            </p:cNvSpPr>
            <p:nvPr/>
          </p:nvSpPr>
          <p:spPr bwMode="auto">
            <a:xfrm>
              <a:off x="894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75" name="Oval 32"/>
            <p:cNvSpPr>
              <a:spLocks noChangeAspect="1" noChangeArrowheads="1"/>
            </p:cNvSpPr>
            <p:nvPr/>
          </p:nvSpPr>
          <p:spPr bwMode="auto">
            <a:xfrm>
              <a:off x="1290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76" name="Oval 33"/>
            <p:cNvSpPr>
              <a:spLocks noChangeAspect="1" noChangeArrowheads="1"/>
            </p:cNvSpPr>
            <p:nvPr/>
          </p:nvSpPr>
          <p:spPr bwMode="auto">
            <a:xfrm>
              <a:off x="1278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77" name="AutoShape 34"/>
            <p:cNvCxnSpPr>
              <a:cxnSpLocks noChangeAspect="1" noChangeShapeType="1"/>
              <a:stCxn id="98375" idx="3"/>
              <a:endCxn id="98374" idx="7"/>
            </p:cNvCxnSpPr>
            <p:nvPr/>
          </p:nvCxnSpPr>
          <p:spPr bwMode="auto">
            <a:xfrm flipH="1">
              <a:off x="1091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8" name="AutoShape 35"/>
            <p:cNvCxnSpPr>
              <a:cxnSpLocks noChangeAspect="1" noChangeShapeType="1"/>
              <a:stCxn id="98376" idx="1"/>
              <a:endCxn id="98374" idx="5"/>
            </p:cNvCxnSpPr>
            <p:nvPr/>
          </p:nvCxnSpPr>
          <p:spPr bwMode="auto">
            <a:xfrm flipH="1" flipV="1">
              <a:off x="1091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9" name="AutoShape 36"/>
            <p:cNvCxnSpPr>
              <a:cxnSpLocks noChangeAspect="1" noChangeShapeType="1"/>
              <a:stCxn id="98376" idx="7"/>
              <a:endCxn id="98373" idx="3"/>
            </p:cNvCxnSpPr>
            <p:nvPr/>
          </p:nvCxnSpPr>
          <p:spPr bwMode="auto">
            <a:xfrm flipV="1">
              <a:off x="1475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0" name="AutoShape 37"/>
            <p:cNvCxnSpPr>
              <a:cxnSpLocks noChangeAspect="1" noChangeShapeType="1"/>
              <a:stCxn id="98375" idx="5"/>
              <a:endCxn id="98373" idx="1"/>
            </p:cNvCxnSpPr>
            <p:nvPr/>
          </p:nvCxnSpPr>
          <p:spPr bwMode="auto">
            <a:xfrm>
              <a:off x="1487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1" name="AutoShape 38"/>
            <p:cNvCxnSpPr>
              <a:cxnSpLocks noChangeAspect="1" noChangeShapeType="1"/>
              <a:stCxn id="98374" idx="6"/>
              <a:endCxn id="98373" idx="2"/>
            </p:cNvCxnSpPr>
            <p:nvPr/>
          </p:nvCxnSpPr>
          <p:spPr bwMode="auto">
            <a:xfrm>
              <a:off x="1136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2" name="Oval 39"/>
            <p:cNvSpPr>
              <a:spLocks noChangeAspect="1" noChangeArrowheads="1"/>
            </p:cNvSpPr>
            <p:nvPr/>
          </p:nvSpPr>
          <p:spPr bwMode="auto">
            <a:xfrm>
              <a:off x="243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83" name="AutoShape 40"/>
            <p:cNvCxnSpPr>
              <a:cxnSpLocks noChangeAspect="1" noChangeShapeType="1"/>
              <a:stCxn id="98388" idx="7"/>
              <a:endCxn id="98382" idx="3"/>
            </p:cNvCxnSpPr>
            <p:nvPr/>
          </p:nvCxnSpPr>
          <p:spPr bwMode="auto">
            <a:xfrm flipV="1">
              <a:off x="2245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4" name="AutoShape 41"/>
            <p:cNvCxnSpPr>
              <a:cxnSpLocks noChangeAspect="1" noChangeShapeType="1"/>
              <a:stCxn id="98382" idx="1"/>
              <a:endCxn id="98375" idx="6"/>
            </p:cNvCxnSpPr>
            <p:nvPr/>
          </p:nvCxnSpPr>
          <p:spPr bwMode="auto">
            <a:xfrm flipH="1" flipV="1">
              <a:off x="1532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5" name="Text Box 42"/>
            <p:cNvSpPr txBox="1">
              <a:spLocks noChangeArrowheads="1"/>
            </p:cNvSpPr>
            <p:nvPr/>
          </p:nvSpPr>
          <p:spPr bwMode="auto">
            <a:xfrm>
              <a:off x="822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86" name="Text Box 43"/>
            <p:cNvSpPr txBox="1">
              <a:spLocks noChangeArrowheads="1"/>
            </p:cNvSpPr>
            <p:nvPr/>
          </p:nvSpPr>
          <p:spPr bwMode="auto">
            <a:xfrm>
              <a:off x="438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87" name="AutoShape 44"/>
            <p:cNvCxnSpPr>
              <a:cxnSpLocks noChangeAspect="1" noChangeShapeType="1"/>
              <a:stCxn id="98373" idx="6"/>
              <a:endCxn id="98382" idx="2"/>
            </p:cNvCxnSpPr>
            <p:nvPr/>
          </p:nvCxnSpPr>
          <p:spPr bwMode="auto">
            <a:xfrm>
              <a:off x="1905" y="3345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8" name="Oval 45"/>
            <p:cNvSpPr>
              <a:spLocks noChangeAspect="1" noChangeArrowheads="1"/>
            </p:cNvSpPr>
            <p:nvPr/>
          </p:nvSpPr>
          <p:spPr bwMode="auto">
            <a:xfrm>
              <a:off x="2048" y="369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89" name="AutoShape 46"/>
            <p:cNvCxnSpPr>
              <a:cxnSpLocks noChangeAspect="1" noChangeShapeType="1"/>
              <a:stCxn id="98373" idx="5"/>
              <a:endCxn id="98388" idx="1"/>
            </p:cNvCxnSpPr>
            <p:nvPr/>
          </p:nvCxnSpPr>
          <p:spPr bwMode="auto">
            <a:xfrm>
              <a:off x="1860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90" name="Text Box 47"/>
            <p:cNvSpPr txBox="1">
              <a:spLocks noChangeArrowheads="1"/>
            </p:cNvSpPr>
            <p:nvPr/>
          </p:nvSpPr>
          <p:spPr bwMode="auto">
            <a:xfrm>
              <a:off x="810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3" name="Group 48"/>
          <p:cNvGrpSpPr>
            <a:grpSpLocks/>
          </p:cNvGrpSpPr>
          <p:nvPr/>
        </p:nvGrpSpPr>
        <p:grpSpPr bwMode="auto">
          <a:xfrm>
            <a:off x="6637338" y="1508126"/>
            <a:ext cx="3649662" cy="2130425"/>
            <a:chOff x="3072" y="950"/>
            <a:chExt cx="2299" cy="1342"/>
          </a:xfrm>
        </p:grpSpPr>
        <p:sp>
          <p:nvSpPr>
            <p:cNvPr id="98349" name="AutoShape 49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0" name="AutoShape 50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1" name="AutoShape 51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2" name="Oval 52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53" name="Oval 53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54" name="Oval 54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55" name="Oval 55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56" name="AutoShape 56"/>
            <p:cNvCxnSpPr>
              <a:cxnSpLocks noChangeAspect="1" noChangeShapeType="1"/>
              <a:stCxn id="98354" idx="3"/>
              <a:endCxn id="9835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AutoShape 57"/>
            <p:cNvCxnSpPr>
              <a:cxnSpLocks noChangeAspect="1" noChangeShapeType="1"/>
              <a:stCxn id="98355" idx="1"/>
              <a:endCxn id="9835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AutoShape 58"/>
            <p:cNvCxnSpPr>
              <a:cxnSpLocks noChangeAspect="1" noChangeShapeType="1"/>
              <a:stCxn id="98355" idx="7"/>
              <a:endCxn id="9835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AutoShape 59"/>
            <p:cNvCxnSpPr>
              <a:cxnSpLocks noChangeAspect="1" noChangeShapeType="1"/>
              <a:stCxn id="98354" idx="5"/>
              <a:endCxn id="9835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AutoShape 60"/>
            <p:cNvCxnSpPr>
              <a:cxnSpLocks noChangeAspect="1" noChangeShapeType="1"/>
              <a:stCxn id="98353" idx="6"/>
              <a:endCxn id="9835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Oval 61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62" name="AutoShape 62"/>
            <p:cNvCxnSpPr>
              <a:cxnSpLocks noChangeAspect="1" noChangeShapeType="1"/>
              <a:stCxn id="98367" idx="7"/>
              <a:endCxn id="9836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3" name="AutoShape 63"/>
            <p:cNvCxnSpPr>
              <a:cxnSpLocks noChangeAspect="1" noChangeShapeType="1"/>
              <a:stCxn id="98361" idx="1"/>
              <a:endCxn id="9835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4" name="Text Box 64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65" name="Text Box 65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66" name="AutoShape 66"/>
            <p:cNvCxnSpPr>
              <a:cxnSpLocks noChangeAspect="1" noChangeShapeType="1"/>
              <a:stCxn id="98352" idx="6"/>
              <a:endCxn id="9836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7" name="Oval 67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68" name="AutoShape 68"/>
            <p:cNvCxnSpPr>
              <a:cxnSpLocks noChangeAspect="1" noChangeShapeType="1"/>
              <a:stCxn id="98352" idx="5"/>
              <a:endCxn id="9836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9" name="Text Box 69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4" name="Group 70"/>
          <p:cNvGrpSpPr>
            <a:grpSpLocks/>
          </p:cNvGrpSpPr>
          <p:nvPr/>
        </p:nvGrpSpPr>
        <p:grpSpPr bwMode="auto">
          <a:xfrm>
            <a:off x="6637338" y="4151314"/>
            <a:ext cx="3649662" cy="2130425"/>
            <a:chOff x="3221" y="2615"/>
            <a:chExt cx="2299" cy="1342"/>
          </a:xfrm>
        </p:grpSpPr>
        <p:sp>
          <p:nvSpPr>
            <p:cNvPr id="98328" name="AutoShape 71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29" name="AutoShape 72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0" name="AutoShape 73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1" name="Oval 74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32" name="Oval 75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33" name="Oval 76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34" name="Oval 77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35" name="AutoShape 78"/>
            <p:cNvCxnSpPr>
              <a:cxnSpLocks noChangeAspect="1" noChangeShapeType="1"/>
              <a:stCxn id="98333" idx="3"/>
              <a:endCxn id="98332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AutoShape 79"/>
            <p:cNvCxnSpPr>
              <a:cxnSpLocks noChangeAspect="1" noChangeShapeType="1"/>
              <a:stCxn id="98334" idx="1"/>
              <a:endCxn id="98332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AutoShape 80"/>
            <p:cNvCxnSpPr>
              <a:cxnSpLocks noChangeAspect="1" noChangeShapeType="1"/>
              <a:stCxn id="98334" idx="7"/>
              <a:endCxn id="98331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AutoShape 81"/>
            <p:cNvCxnSpPr>
              <a:cxnSpLocks noChangeAspect="1" noChangeShapeType="1"/>
              <a:stCxn id="98333" idx="5"/>
              <a:endCxn id="98331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9" name="AutoShape 82"/>
            <p:cNvCxnSpPr>
              <a:cxnSpLocks noChangeAspect="1" noChangeShapeType="1"/>
              <a:stCxn id="98332" idx="6"/>
              <a:endCxn id="98331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Oval 83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41" name="AutoShape 84"/>
            <p:cNvCxnSpPr>
              <a:cxnSpLocks noChangeAspect="1" noChangeShapeType="1"/>
              <a:stCxn id="98346" idx="7"/>
              <a:endCxn id="98340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AutoShape 85"/>
            <p:cNvCxnSpPr>
              <a:cxnSpLocks noChangeAspect="1" noChangeShapeType="1"/>
              <a:stCxn id="98340" idx="1"/>
              <a:endCxn id="98333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3" name="Text Box 86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44" name="Text Box 87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45" name="AutoShape 88"/>
            <p:cNvCxnSpPr>
              <a:cxnSpLocks noChangeAspect="1" noChangeShapeType="1"/>
              <a:stCxn id="98331" idx="6"/>
              <a:endCxn id="98340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Oval 89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47" name="AutoShape 90"/>
            <p:cNvCxnSpPr>
              <a:cxnSpLocks noChangeAspect="1" noChangeShapeType="1"/>
              <a:stCxn id="98331" idx="5"/>
              <a:endCxn id="98346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8" name="Text Box 91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5" name="Group 111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8316" name="Text Box 97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tx2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8317" name="Text Box 98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8318" name="Text Box 100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tx2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8319" name="Group 110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8326" name="Oval 99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8327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8320" name="Text Box 102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vertex</a:t>
              </a:r>
            </a:p>
          </p:txBody>
        </p:sp>
        <p:sp>
          <p:nvSpPr>
            <p:cNvPr id="98321" name="Text Box 103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8322" name="Group 104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8323" name="Line 105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Line 106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Line 107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43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  <a:endParaRPr lang="en-US" altLang="zh-TW" dirty="0" smtClean="0">
              <a:ea typeface="新細明體" charset="-120"/>
            </a:endParaRPr>
          </a:p>
        </p:txBody>
      </p: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2133601" y="1450976"/>
            <a:ext cx="3649663" cy="2130425"/>
            <a:chOff x="3221" y="2615"/>
            <a:chExt cx="2299" cy="1342"/>
          </a:xfrm>
        </p:grpSpPr>
        <p:sp>
          <p:nvSpPr>
            <p:cNvPr id="99391" name="AutoShape 4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2" name="AutoShape 5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3" name="AutoShape 6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4" name="Oval 7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95" name="Oval 8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96" name="Oval 9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97" name="Oval 10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98" name="AutoShape 11"/>
            <p:cNvCxnSpPr>
              <a:cxnSpLocks noChangeAspect="1" noChangeShapeType="1"/>
              <a:stCxn id="99396" idx="3"/>
              <a:endCxn id="99395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99" name="AutoShape 12"/>
            <p:cNvCxnSpPr>
              <a:cxnSpLocks noChangeAspect="1" noChangeShapeType="1"/>
              <a:stCxn id="99397" idx="1"/>
              <a:endCxn id="99395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0" name="AutoShape 13"/>
            <p:cNvCxnSpPr>
              <a:cxnSpLocks noChangeAspect="1" noChangeShapeType="1"/>
              <a:stCxn id="99397" idx="7"/>
              <a:endCxn id="99394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1" name="AutoShape 14"/>
            <p:cNvCxnSpPr>
              <a:cxnSpLocks noChangeAspect="1" noChangeShapeType="1"/>
              <a:stCxn id="99396" idx="5"/>
              <a:endCxn id="99394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2" name="AutoShape 15"/>
            <p:cNvCxnSpPr>
              <a:cxnSpLocks noChangeAspect="1" noChangeShapeType="1"/>
              <a:stCxn id="99395" idx="6"/>
              <a:endCxn id="99394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3" name="Oval 16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404" name="AutoShape 17"/>
            <p:cNvCxnSpPr>
              <a:cxnSpLocks noChangeAspect="1" noChangeShapeType="1"/>
              <a:stCxn id="99409" idx="7"/>
              <a:endCxn id="99403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5" name="AutoShape 18"/>
            <p:cNvCxnSpPr>
              <a:cxnSpLocks noChangeAspect="1" noChangeShapeType="1"/>
              <a:stCxn id="99403" idx="1"/>
              <a:endCxn id="99396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6" name="Text Box 19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407" name="Text Box 20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408" name="AutoShape 21"/>
            <p:cNvCxnSpPr>
              <a:cxnSpLocks noChangeAspect="1" noChangeShapeType="1"/>
              <a:stCxn id="99394" idx="6"/>
              <a:endCxn id="99403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9" name="Oval 22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410" name="AutoShape 23"/>
            <p:cNvCxnSpPr>
              <a:cxnSpLocks noChangeAspect="1" noChangeShapeType="1"/>
              <a:stCxn id="99394" idx="5"/>
              <a:endCxn id="99409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11" name="Text Box 24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sp>
        <p:nvSpPr>
          <p:cNvPr id="99333" name="AutoShape 2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4" name="AutoShape 26"/>
          <p:cNvSpPr>
            <a:spLocks noChangeArrowheads="1"/>
          </p:cNvSpPr>
          <p:nvPr/>
        </p:nvSpPr>
        <p:spPr bwMode="auto">
          <a:xfrm rot="5400000">
            <a:off x="3730626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9335" name="Group 27"/>
          <p:cNvGrpSpPr>
            <a:grpSpLocks/>
          </p:cNvGrpSpPr>
          <p:nvPr/>
        </p:nvGrpSpPr>
        <p:grpSpPr bwMode="auto">
          <a:xfrm>
            <a:off x="2133601" y="4152901"/>
            <a:ext cx="3649663" cy="2130425"/>
            <a:chOff x="384" y="2616"/>
            <a:chExt cx="2299" cy="1342"/>
          </a:xfrm>
        </p:grpSpPr>
        <p:sp>
          <p:nvSpPr>
            <p:cNvPr id="99370" name="AutoShape 28"/>
            <p:cNvSpPr>
              <a:spLocks noChangeArrowheads="1"/>
            </p:cNvSpPr>
            <p:nvPr/>
          </p:nvSpPr>
          <p:spPr bwMode="auto">
            <a:xfrm>
              <a:off x="1075" y="365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1" name="AutoShape 29"/>
            <p:cNvSpPr>
              <a:spLocks noChangeArrowheads="1"/>
            </p:cNvSpPr>
            <p:nvPr/>
          </p:nvSpPr>
          <p:spPr bwMode="auto">
            <a:xfrm>
              <a:off x="700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2" name="AutoShape 30"/>
            <p:cNvSpPr>
              <a:spLocks noChangeArrowheads="1"/>
            </p:cNvSpPr>
            <p:nvPr/>
          </p:nvSpPr>
          <p:spPr bwMode="auto">
            <a:xfrm>
              <a:off x="1081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3" name="Oval 31"/>
            <p:cNvSpPr>
              <a:spLocks noChangeAspect="1" noChangeArrowheads="1"/>
            </p:cNvSpPr>
            <p:nvPr/>
          </p:nvSpPr>
          <p:spPr bwMode="auto">
            <a:xfrm>
              <a:off x="160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74" name="Oval 32"/>
            <p:cNvSpPr>
              <a:spLocks noChangeAspect="1" noChangeArrowheads="1"/>
            </p:cNvSpPr>
            <p:nvPr/>
          </p:nvSpPr>
          <p:spPr bwMode="auto">
            <a:xfrm>
              <a:off x="840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75" name="Oval 33"/>
            <p:cNvSpPr>
              <a:spLocks noChangeAspect="1" noChangeArrowheads="1"/>
            </p:cNvSpPr>
            <p:nvPr/>
          </p:nvSpPr>
          <p:spPr bwMode="auto">
            <a:xfrm>
              <a:off x="1236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76" name="Oval 34"/>
            <p:cNvSpPr>
              <a:spLocks noChangeAspect="1" noChangeArrowheads="1"/>
            </p:cNvSpPr>
            <p:nvPr/>
          </p:nvSpPr>
          <p:spPr bwMode="auto">
            <a:xfrm>
              <a:off x="122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77" name="AutoShape 35"/>
            <p:cNvCxnSpPr>
              <a:cxnSpLocks noChangeAspect="1" noChangeShapeType="1"/>
              <a:stCxn id="99375" idx="3"/>
              <a:endCxn id="99374" idx="7"/>
            </p:cNvCxnSpPr>
            <p:nvPr/>
          </p:nvCxnSpPr>
          <p:spPr bwMode="auto">
            <a:xfrm flipH="1">
              <a:off x="1037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8" name="AutoShape 36"/>
            <p:cNvCxnSpPr>
              <a:cxnSpLocks noChangeAspect="1" noChangeShapeType="1"/>
              <a:stCxn id="99376" idx="1"/>
              <a:endCxn id="99374" idx="5"/>
            </p:cNvCxnSpPr>
            <p:nvPr/>
          </p:nvCxnSpPr>
          <p:spPr bwMode="auto">
            <a:xfrm flipH="1" flipV="1">
              <a:off x="1037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9" name="AutoShape 37"/>
            <p:cNvCxnSpPr>
              <a:cxnSpLocks noChangeAspect="1" noChangeShapeType="1"/>
              <a:stCxn id="99376" idx="7"/>
              <a:endCxn id="99373" idx="3"/>
            </p:cNvCxnSpPr>
            <p:nvPr/>
          </p:nvCxnSpPr>
          <p:spPr bwMode="auto">
            <a:xfrm flipV="1">
              <a:off x="1421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0" name="AutoShape 38"/>
            <p:cNvCxnSpPr>
              <a:cxnSpLocks noChangeAspect="1" noChangeShapeType="1"/>
              <a:stCxn id="99375" idx="5"/>
              <a:endCxn id="99373" idx="1"/>
            </p:cNvCxnSpPr>
            <p:nvPr/>
          </p:nvCxnSpPr>
          <p:spPr bwMode="auto">
            <a:xfrm>
              <a:off x="1433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1" name="AutoShape 39"/>
            <p:cNvCxnSpPr>
              <a:cxnSpLocks noChangeAspect="1" noChangeShapeType="1"/>
              <a:stCxn id="99374" idx="6"/>
              <a:endCxn id="99373" idx="2"/>
            </p:cNvCxnSpPr>
            <p:nvPr/>
          </p:nvCxnSpPr>
          <p:spPr bwMode="auto">
            <a:xfrm>
              <a:off x="1082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2" name="Oval 40"/>
            <p:cNvSpPr>
              <a:spLocks noChangeAspect="1" noChangeArrowheads="1"/>
            </p:cNvSpPr>
            <p:nvPr/>
          </p:nvSpPr>
          <p:spPr bwMode="auto">
            <a:xfrm>
              <a:off x="237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83" name="AutoShape 41"/>
            <p:cNvCxnSpPr>
              <a:cxnSpLocks noChangeAspect="1" noChangeShapeType="1"/>
              <a:stCxn id="99388" idx="7"/>
              <a:endCxn id="99382" idx="3"/>
            </p:cNvCxnSpPr>
            <p:nvPr/>
          </p:nvCxnSpPr>
          <p:spPr bwMode="auto">
            <a:xfrm flipV="1">
              <a:off x="2191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4" name="AutoShape 42"/>
            <p:cNvCxnSpPr>
              <a:cxnSpLocks noChangeAspect="1" noChangeShapeType="1"/>
              <a:stCxn id="99382" idx="1"/>
              <a:endCxn id="99375" idx="6"/>
            </p:cNvCxnSpPr>
            <p:nvPr/>
          </p:nvCxnSpPr>
          <p:spPr bwMode="auto">
            <a:xfrm flipH="1" flipV="1">
              <a:off x="1478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5" name="Text Box 43"/>
            <p:cNvSpPr txBox="1">
              <a:spLocks noChangeArrowheads="1"/>
            </p:cNvSpPr>
            <p:nvPr/>
          </p:nvSpPr>
          <p:spPr bwMode="auto">
            <a:xfrm>
              <a:off x="768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86" name="Text Box 44"/>
            <p:cNvSpPr txBox="1">
              <a:spLocks noChangeArrowheads="1"/>
            </p:cNvSpPr>
            <p:nvPr/>
          </p:nvSpPr>
          <p:spPr bwMode="auto">
            <a:xfrm>
              <a:off x="384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87" name="AutoShape 45"/>
            <p:cNvCxnSpPr>
              <a:cxnSpLocks noChangeAspect="1" noChangeShapeType="1"/>
              <a:stCxn id="99373" idx="6"/>
              <a:endCxn id="99382" idx="2"/>
            </p:cNvCxnSpPr>
            <p:nvPr/>
          </p:nvCxnSpPr>
          <p:spPr bwMode="auto">
            <a:xfrm>
              <a:off x="1851" y="334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8" name="Oval 46"/>
            <p:cNvSpPr>
              <a:spLocks noChangeAspect="1" noChangeArrowheads="1"/>
            </p:cNvSpPr>
            <p:nvPr/>
          </p:nvSpPr>
          <p:spPr bwMode="auto">
            <a:xfrm>
              <a:off x="199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89" name="AutoShape 47"/>
            <p:cNvCxnSpPr>
              <a:cxnSpLocks noChangeAspect="1" noChangeShapeType="1"/>
              <a:stCxn id="99373" idx="5"/>
              <a:endCxn id="99388" idx="1"/>
            </p:cNvCxnSpPr>
            <p:nvPr/>
          </p:nvCxnSpPr>
          <p:spPr bwMode="auto">
            <a:xfrm>
              <a:off x="1806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90" name="Text Box 48"/>
            <p:cNvSpPr txBox="1">
              <a:spLocks noChangeArrowheads="1"/>
            </p:cNvSpPr>
            <p:nvPr/>
          </p:nvSpPr>
          <p:spPr bwMode="auto">
            <a:xfrm>
              <a:off x="756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sp>
        <p:nvSpPr>
          <p:cNvPr id="99336" name="AutoShape 49"/>
          <p:cNvSpPr>
            <a:spLocks noChangeArrowheads="1"/>
          </p:cNvSpPr>
          <p:nvPr/>
        </p:nvSpPr>
        <p:spPr bwMode="auto">
          <a:xfrm>
            <a:off x="7567613" y="3092450"/>
            <a:ext cx="2049462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7" name="AutoShape 50"/>
          <p:cNvSpPr>
            <a:spLocks noChangeArrowheads="1"/>
          </p:cNvSpPr>
          <p:nvPr/>
        </p:nvSpPr>
        <p:spPr bwMode="auto">
          <a:xfrm>
            <a:off x="6972301" y="2363788"/>
            <a:ext cx="3148013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8" name="AutoShape 51"/>
          <p:cNvSpPr>
            <a:spLocks noChangeArrowheads="1"/>
          </p:cNvSpPr>
          <p:nvPr/>
        </p:nvSpPr>
        <p:spPr bwMode="auto">
          <a:xfrm>
            <a:off x="7577139" y="1631950"/>
            <a:ext cx="827087" cy="488950"/>
          </a:xfrm>
          <a:prstGeom prst="roundRect">
            <a:avLst>
              <a:gd name="adj" fmla="val 1666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9" name="Oval 52"/>
          <p:cNvSpPr>
            <a:spLocks noChangeAspect="1" noChangeArrowheads="1"/>
          </p:cNvSpPr>
          <p:nvPr/>
        </p:nvSpPr>
        <p:spPr bwMode="auto">
          <a:xfrm>
            <a:off x="8415338" y="242570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C</a:t>
            </a:r>
          </a:p>
        </p:txBody>
      </p:sp>
      <p:sp>
        <p:nvSpPr>
          <p:cNvPr id="99340" name="Oval 53"/>
          <p:cNvSpPr>
            <a:spLocks noChangeAspect="1" noChangeArrowheads="1"/>
          </p:cNvSpPr>
          <p:nvPr/>
        </p:nvSpPr>
        <p:spPr bwMode="auto">
          <a:xfrm>
            <a:off x="7194551" y="2425701"/>
            <a:ext cx="366713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B</a:t>
            </a:r>
          </a:p>
        </p:txBody>
      </p:sp>
      <p:sp>
        <p:nvSpPr>
          <p:cNvPr id="99341" name="Oval 54"/>
          <p:cNvSpPr>
            <a:spLocks noChangeAspect="1" noChangeArrowheads="1"/>
          </p:cNvSpPr>
          <p:nvPr/>
        </p:nvSpPr>
        <p:spPr bwMode="auto">
          <a:xfrm>
            <a:off x="7823201" y="1693863"/>
            <a:ext cx="366713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99342" name="Oval 55"/>
          <p:cNvSpPr>
            <a:spLocks noChangeAspect="1" noChangeArrowheads="1"/>
          </p:cNvSpPr>
          <p:nvPr/>
        </p:nvSpPr>
        <p:spPr bwMode="auto">
          <a:xfrm>
            <a:off x="7804151" y="3157538"/>
            <a:ext cx="366713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E</a:t>
            </a:r>
          </a:p>
        </p:txBody>
      </p:sp>
      <p:cxnSp>
        <p:nvCxnSpPr>
          <p:cNvPr id="99343" name="AutoShape 56"/>
          <p:cNvCxnSpPr>
            <a:cxnSpLocks noChangeAspect="1" noChangeShapeType="1"/>
            <a:stCxn id="99341" idx="3"/>
            <a:endCxn id="99340" idx="7"/>
          </p:cNvCxnSpPr>
          <p:nvPr/>
        </p:nvCxnSpPr>
        <p:spPr bwMode="auto">
          <a:xfrm flipH="1">
            <a:off x="7507288" y="2025650"/>
            <a:ext cx="368300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4" name="AutoShape 57"/>
          <p:cNvCxnSpPr>
            <a:cxnSpLocks noChangeAspect="1" noChangeShapeType="1"/>
            <a:stCxn id="99342" idx="1"/>
            <a:endCxn id="99340" idx="5"/>
          </p:cNvCxnSpPr>
          <p:nvPr/>
        </p:nvCxnSpPr>
        <p:spPr bwMode="auto">
          <a:xfrm flipH="1" flipV="1">
            <a:off x="7507288" y="2757489"/>
            <a:ext cx="349250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5" name="AutoShape 58"/>
          <p:cNvCxnSpPr>
            <a:cxnSpLocks noChangeAspect="1" noChangeShapeType="1"/>
            <a:stCxn id="99342" idx="7"/>
            <a:endCxn id="99339" idx="3"/>
          </p:cNvCxnSpPr>
          <p:nvPr/>
        </p:nvCxnSpPr>
        <p:spPr bwMode="auto">
          <a:xfrm flipV="1">
            <a:off x="8116889" y="2757489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6" name="AutoShape 59"/>
          <p:cNvCxnSpPr>
            <a:cxnSpLocks noChangeAspect="1" noChangeShapeType="1"/>
            <a:stCxn id="99341" idx="5"/>
            <a:endCxn id="99339" idx="1"/>
          </p:cNvCxnSpPr>
          <p:nvPr/>
        </p:nvCxnSpPr>
        <p:spPr bwMode="auto">
          <a:xfrm>
            <a:off x="8135939" y="2025650"/>
            <a:ext cx="331787" cy="4333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7" name="AutoShape 60"/>
          <p:cNvCxnSpPr>
            <a:cxnSpLocks noChangeAspect="1" noChangeShapeType="1"/>
            <a:stCxn id="99340" idx="6"/>
            <a:endCxn id="99339" idx="2"/>
          </p:cNvCxnSpPr>
          <p:nvPr/>
        </p:nvCxnSpPr>
        <p:spPr bwMode="auto">
          <a:xfrm>
            <a:off x="7578726" y="2608263"/>
            <a:ext cx="815975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48" name="Oval 61"/>
          <p:cNvSpPr>
            <a:spLocks noChangeAspect="1" noChangeArrowheads="1"/>
          </p:cNvSpPr>
          <p:nvPr/>
        </p:nvSpPr>
        <p:spPr bwMode="auto">
          <a:xfrm>
            <a:off x="9637713" y="2425701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D</a:t>
            </a:r>
          </a:p>
        </p:txBody>
      </p:sp>
      <p:cxnSp>
        <p:nvCxnSpPr>
          <p:cNvPr id="99349" name="AutoShape 62"/>
          <p:cNvCxnSpPr>
            <a:cxnSpLocks noChangeAspect="1" noChangeShapeType="1"/>
            <a:stCxn id="99354" idx="7"/>
            <a:endCxn id="99348" idx="3"/>
          </p:cNvCxnSpPr>
          <p:nvPr/>
        </p:nvCxnSpPr>
        <p:spPr bwMode="auto">
          <a:xfrm flipV="1">
            <a:off x="9339264" y="2757489"/>
            <a:ext cx="350837" cy="4333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50" name="AutoShape 63"/>
          <p:cNvCxnSpPr>
            <a:cxnSpLocks noChangeAspect="1" noChangeShapeType="1"/>
            <a:stCxn id="99348" idx="1"/>
            <a:endCxn id="99341" idx="6"/>
          </p:cNvCxnSpPr>
          <p:nvPr/>
        </p:nvCxnSpPr>
        <p:spPr bwMode="auto">
          <a:xfrm flipH="1" flipV="1">
            <a:off x="8207376" y="1876426"/>
            <a:ext cx="1482725" cy="58261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51" name="Text Box 64"/>
          <p:cNvSpPr txBox="1">
            <a:spLocks noChangeArrowheads="1"/>
          </p:cNvSpPr>
          <p:nvPr/>
        </p:nvSpPr>
        <p:spPr bwMode="auto">
          <a:xfrm>
            <a:off x="7080251" y="145097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0</a:t>
            </a:r>
          </a:p>
        </p:txBody>
      </p:sp>
      <p:sp>
        <p:nvSpPr>
          <p:cNvPr id="99352" name="Text Box 65"/>
          <p:cNvSpPr txBox="1">
            <a:spLocks noChangeArrowheads="1"/>
          </p:cNvSpPr>
          <p:nvPr/>
        </p:nvSpPr>
        <p:spPr bwMode="auto">
          <a:xfrm>
            <a:off x="6470651" y="2174876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cxnSp>
        <p:nvCxnSpPr>
          <p:cNvPr id="99353" name="AutoShape 66"/>
          <p:cNvCxnSpPr>
            <a:cxnSpLocks noChangeAspect="1" noChangeShapeType="1"/>
            <a:stCxn id="99339" idx="6"/>
            <a:endCxn id="99348" idx="2"/>
          </p:cNvCxnSpPr>
          <p:nvPr/>
        </p:nvCxnSpPr>
        <p:spPr bwMode="auto">
          <a:xfrm>
            <a:off x="8799513" y="2608263"/>
            <a:ext cx="817562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54" name="Oval 67"/>
          <p:cNvSpPr>
            <a:spLocks noChangeAspect="1" noChangeArrowheads="1"/>
          </p:cNvSpPr>
          <p:nvPr/>
        </p:nvSpPr>
        <p:spPr bwMode="auto">
          <a:xfrm>
            <a:off x="9026526" y="3157538"/>
            <a:ext cx="366713" cy="3667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F</a:t>
            </a:r>
          </a:p>
        </p:txBody>
      </p:sp>
      <p:cxnSp>
        <p:nvCxnSpPr>
          <p:cNvPr id="99355" name="AutoShape 68"/>
          <p:cNvCxnSpPr>
            <a:cxnSpLocks noChangeAspect="1" noChangeShapeType="1"/>
            <a:stCxn id="99339" idx="5"/>
            <a:endCxn id="99354" idx="1"/>
          </p:cNvCxnSpPr>
          <p:nvPr/>
        </p:nvCxnSpPr>
        <p:spPr bwMode="auto">
          <a:xfrm>
            <a:off x="8728075" y="2757489"/>
            <a:ext cx="350838" cy="43338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56" name="Text Box 69"/>
          <p:cNvSpPr txBox="1">
            <a:spLocks noChangeArrowheads="1"/>
          </p:cNvSpPr>
          <p:nvPr/>
        </p:nvSpPr>
        <p:spPr bwMode="auto">
          <a:xfrm>
            <a:off x="7061201" y="28892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i="1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L</a:t>
            </a:r>
            <a:r>
              <a:rPr lang="en-US" altLang="zh-TW" b="0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charset="-120"/>
              </a:rPr>
              <a:t>2</a:t>
            </a:r>
          </a:p>
        </p:txBody>
      </p:sp>
      <p:grpSp>
        <p:nvGrpSpPr>
          <p:cNvPr id="99357" name="Group 70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9358" name="Text Box 71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tx2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9359" name="Text Box 72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9360" name="Text Box 73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tx2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9361" name="Group 74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9368" name="Oval 75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9369" name="Oval 76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9362" name="Text Box 77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vertex</a:t>
              </a:r>
            </a:p>
          </p:txBody>
        </p:sp>
        <p:sp>
          <p:nvSpPr>
            <p:cNvPr id="99363" name="Text Box 78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9364" name="Group 79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9365" name="Line 80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Line 81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Line 82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14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BFS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700" dirty="0" smtClean="0">
                    <a:ea typeface="新細明體" charset="-120"/>
                  </a:rPr>
                  <a:t>The algorithm uses a mechanism for setting and getting “labels” of vertices and edges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1700" dirty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u="sng" dirty="0" smtClean="0">
                    <a:ea typeface="新細明體" charset="-120"/>
                  </a:rPr>
                  <a:t>Algorith</a:t>
                </a:r>
                <a:r>
                  <a:rPr lang="en-US" altLang="zh-TW" sz="1700" b="1" u="sng" dirty="0" smtClean="0">
                    <a:ea typeface="新細明體" charset="-120"/>
                  </a:rPr>
                  <a:t>m</a:t>
                </a:r>
                <a:r>
                  <a:rPr lang="en-US" altLang="zh-TW" sz="1700" u="sng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700" b="0" i="0" u="sng" smtClean="0">
                        <a:latin typeface="Cambria Math" panose="02040503050406030204" pitchFamily="18" charset="0"/>
                        <a:ea typeface="新細明體" charset="-120"/>
                      </a:rPr>
                      <m:t>BFS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u="sng" dirty="0" smtClean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dirty="0" smtClean="0">
                    <a:ea typeface="新細明體" charset="-120"/>
                  </a:rPr>
                  <a:t>Input: </a:t>
                </a:r>
                <a:r>
                  <a:rPr lang="en-US" altLang="zh-TW" sz="1700" dirty="0" smtClean="0">
                    <a:ea typeface="新細明體" charset="-12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dirty="0" smtClean="0">
                    <a:ea typeface="新細明體" charset="-120"/>
                  </a:rPr>
                  <a:t>Output: </a:t>
                </a:r>
                <a:r>
                  <a:rPr lang="en-US" altLang="zh-TW" sz="1700" dirty="0" smtClean="0">
                    <a:ea typeface="新細明體" charset="-120"/>
                  </a:rPr>
                  <a:t>Labeling of the edges and partition of the vertices of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vertices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sz="1700" b="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 smtClean="0"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setLabel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edges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170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>
                    <a:ea typeface="新細明體" charset="-120"/>
                  </a:rPr>
                  <a:t> </a:t>
                </a:r>
                <a:r>
                  <a:rPr lang="en-US" altLang="zh-TW" sz="17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setLabel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vertices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170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getLabel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>
                    <a:ea typeface="新細明體" charset="-120"/>
                  </a:rPr>
                  <a:t> </a:t>
                </a:r>
                <a:r>
                  <a:rPr lang="en-US" altLang="zh-TW" sz="170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BFS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𝐺</m:t>
                        </m:r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17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  <a:blipFill rotWithShape="0">
                <a:blip r:embed="rId2"/>
                <a:stretch>
                  <a:fillRect l="-1125" t="-3034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4412" y="618518"/>
                <a:ext cx="5360988" cy="604898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4412" y="618518"/>
                <a:ext cx="5360988" cy="6048982"/>
              </a:xfrm>
              <a:blipFill rotWithShape="0">
                <a:blip r:embed="rId3"/>
                <a:stretch>
                  <a:fillRect l="-2162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00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BFS Algorithm</a:t>
            </a:r>
            <a:endParaRPr lang="en-US" altLang="zh-TW" dirty="0" smtClean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BFS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 and note the level they are in</a:t>
            </a:r>
          </a:p>
          <a:p>
            <a:pPr lvl="1"/>
            <a:r>
              <a:rPr lang="en-US" altLang="zh-TW" dirty="0" smtClean="0"/>
              <a:t>Label edges  as discovery or cross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89474" y="4506913"/>
            <a:ext cx="2809874" cy="1830387"/>
            <a:chOff x="2667001" y="3732213"/>
            <a:chExt cx="2809874" cy="1830387"/>
          </a:xfrm>
        </p:grpSpPr>
        <p:sp>
          <p:nvSpPr>
            <p:cNvPr id="10138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138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138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10138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1385" name="AutoShape 8"/>
            <p:cNvCxnSpPr>
              <a:cxnSpLocks noChangeAspect="1" noChangeShapeType="1"/>
              <a:stCxn id="101383" idx="3"/>
              <a:endCxn id="10138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6" name="AutoShape 9"/>
            <p:cNvCxnSpPr>
              <a:cxnSpLocks noChangeAspect="1" noChangeShapeType="1"/>
              <a:stCxn id="101384" idx="1"/>
              <a:endCxn id="10138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7" name="AutoShape 10"/>
            <p:cNvCxnSpPr>
              <a:cxnSpLocks noChangeAspect="1" noChangeShapeType="1"/>
              <a:stCxn id="101384" idx="7"/>
              <a:endCxn id="10138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8" name="AutoShape 11"/>
            <p:cNvCxnSpPr>
              <a:cxnSpLocks noChangeAspect="1" noChangeShapeType="1"/>
              <a:stCxn id="101383" idx="5"/>
              <a:endCxn id="10138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9" name="AutoShape 12"/>
            <p:cNvCxnSpPr>
              <a:cxnSpLocks noChangeAspect="1" noChangeShapeType="1"/>
              <a:stCxn id="101382" idx="6"/>
              <a:endCxn id="10138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1391" name="AutoShape 14"/>
            <p:cNvCxnSpPr>
              <a:cxnSpLocks noChangeAspect="1" noChangeShapeType="1"/>
              <a:stCxn id="101394" idx="7"/>
              <a:endCxn id="10139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AutoShape 15"/>
            <p:cNvCxnSpPr>
              <a:cxnSpLocks noChangeAspect="1" noChangeShapeType="1"/>
              <a:stCxn id="101390" idx="1"/>
              <a:endCxn id="10138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AutoShape 16"/>
            <p:cNvCxnSpPr>
              <a:cxnSpLocks noChangeAspect="1" noChangeShapeType="1"/>
              <a:stCxn id="101381" idx="6"/>
              <a:endCxn id="10139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1395" name="AutoShape 18"/>
            <p:cNvCxnSpPr>
              <a:cxnSpLocks noChangeAspect="1" noChangeShapeType="1"/>
              <a:stCxn id="101381" idx="5"/>
              <a:endCxn id="10139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904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: connected component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BFS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form a spanning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3</a:t>
                </a:r>
              </a:p>
              <a:p>
                <a:pPr lvl="1"/>
                <a:r>
                  <a:rPr lang="en-US" altLang="zh-TW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The 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has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 </a:t>
                </a:r>
              </a:p>
              <a:p>
                <a:pPr lvl="2"/>
                <a:r>
                  <a:rPr lang="en-US" altLang="zh-TW" dirty="0" smtClean="0"/>
                  <a:t>Every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has 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</a:t>
                </a:r>
                <a:endParaRPr lang="en-US" altLang="zh-TW" dirty="0"/>
              </a:p>
            </p:txBody>
          </p:sp>
        </mc:Choice>
        <mc:Fallback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608514"/>
              </a:xfrm>
              <a:blipFill rotWithShape="0">
                <a:blip r:embed="rId2"/>
                <a:stretch>
                  <a:fillRect l="-1750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470651" y="4041776"/>
            <a:ext cx="3649663" cy="2130424"/>
            <a:chOff x="6470651" y="4041776"/>
            <a:chExt cx="3649663" cy="2130424"/>
          </a:xfrm>
        </p:grpSpPr>
        <p:sp>
          <p:nvSpPr>
            <p:cNvPr id="102405" name="AutoShape 4"/>
            <p:cNvSpPr>
              <a:spLocks noChangeArrowheads="1"/>
            </p:cNvSpPr>
            <p:nvPr/>
          </p:nvSpPr>
          <p:spPr bwMode="auto">
            <a:xfrm>
              <a:off x="7567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>
              <a:off x="6972301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>
              <a:off x="7577139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8" name="Oval 7"/>
            <p:cNvSpPr>
              <a:spLocks noChangeAspect="1" noChangeArrowheads="1"/>
            </p:cNvSpPr>
            <p:nvPr/>
          </p:nvSpPr>
          <p:spPr bwMode="auto">
            <a:xfrm>
              <a:off x="8415338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09" name="Oval 8"/>
            <p:cNvSpPr>
              <a:spLocks noChangeAspect="1" noChangeArrowheads="1"/>
            </p:cNvSpPr>
            <p:nvPr/>
          </p:nvSpPr>
          <p:spPr bwMode="auto">
            <a:xfrm>
              <a:off x="7194551" y="50165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10" name="Oval 9"/>
            <p:cNvSpPr>
              <a:spLocks noChangeAspect="1" noChangeArrowheads="1"/>
            </p:cNvSpPr>
            <p:nvPr/>
          </p:nvSpPr>
          <p:spPr bwMode="auto">
            <a:xfrm>
              <a:off x="7823201" y="42846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2411" name="Oval 10"/>
            <p:cNvSpPr>
              <a:spLocks noChangeAspect="1" noChangeArrowheads="1"/>
            </p:cNvSpPr>
            <p:nvPr/>
          </p:nvSpPr>
          <p:spPr bwMode="auto">
            <a:xfrm>
              <a:off x="7804151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12" name="AutoShape 11"/>
            <p:cNvCxnSpPr>
              <a:cxnSpLocks noChangeAspect="1" noChangeShapeType="1"/>
              <a:stCxn id="102410" idx="3"/>
              <a:endCxn id="102409" idx="7"/>
            </p:cNvCxnSpPr>
            <p:nvPr/>
          </p:nvCxnSpPr>
          <p:spPr bwMode="auto">
            <a:xfrm flipH="1">
              <a:off x="7507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3" name="AutoShape 12"/>
            <p:cNvCxnSpPr>
              <a:cxnSpLocks noChangeAspect="1" noChangeShapeType="1"/>
              <a:stCxn id="102411" idx="1"/>
              <a:endCxn id="102409" idx="5"/>
            </p:cNvCxnSpPr>
            <p:nvPr/>
          </p:nvCxnSpPr>
          <p:spPr bwMode="auto">
            <a:xfrm flipH="1" flipV="1">
              <a:off x="7507288" y="53482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4" name="AutoShape 13"/>
            <p:cNvCxnSpPr>
              <a:cxnSpLocks noChangeAspect="1" noChangeShapeType="1"/>
              <a:stCxn id="102411" idx="7"/>
              <a:endCxn id="102408" idx="3"/>
            </p:cNvCxnSpPr>
            <p:nvPr/>
          </p:nvCxnSpPr>
          <p:spPr bwMode="auto">
            <a:xfrm flipV="1">
              <a:off x="8116889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5" name="AutoShape 14"/>
            <p:cNvCxnSpPr>
              <a:cxnSpLocks noChangeAspect="1" noChangeShapeType="1"/>
              <a:stCxn id="102410" idx="5"/>
              <a:endCxn id="102408" idx="1"/>
            </p:cNvCxnSpPr>
            <p:nvPr/>
          </p:nvCxnSpPr>
          <p:spPr bwMode="auto">
            <a:xfrm>
              <a:off x="8135939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6" name="AutoShape 15"/>
            <p:cNvCxnSpPr>
              <a:cxnSpLocks noChangeAspect="1" noChangeShapeType="1"/>
              <a:stCxn id="102409" idx="6"/>
              <a:endCxn id="102408" idx="2"/>
            </p:cNvCxnSpPr>
            <p:nvPr/>
          </p:nvCxnSpPr>
          <p:spPr bwMode="auto">
            <a:xfrm>
              <a:off x="7578726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17" name="Oval 16"/>
            <p:cNvSpPr>
              <a:spLocks noChangeAspect="1" noChangeArrowheads="1"/>
            </p:cNvSpPr>
            <p:nvPr/>
          </p:nvSpPr>
          <p:spPr bwMode="auto">
            <a:xfrm>
              <a:off x="9637713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18" name="AutoShape 17"/>
            <p:cNvCxnSpPr>
              <a:cxnSpLocks noChangeAspect="1" noChangeShapeType="1"/>
              <a:stCxn id="102423" idx="7"/>
              <a:endCxn id="102417" idx="3"/>
            </p:cNvCxnSpPr>
            <p:nvPr/>
          </p:nvCxnSpPr>
          <p:spPr bwMode="auto">
            <a:xfrm flipV="1">
              <a:off x="9339264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9" name="AutoShape 18"/>
            <p:cNvCxnSpPr>
              <a:cxnSpLocks noChangeAspect="1" noChangeShapeType="1"/>
              <a:stCxn id="102417" idx="1"/>
              <a:endCxn id="102410" idx="6"/>
            </p:cNvCxnSpPr>
            <p:nvPr/>
          </p:nvCxnSpPr>
          <p:spPr bwMode="auto">
            <a:xfrm flipH="1" flipV="1">
              <a:off x="8207376" y="44672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0" name="Text Box 19"/>
            <p:cNvSpPr txBox="1">
              <a:spLocks noChangeArrowheads="1"/>
            </p:cNvSpPr>
            <p:nvPr/>
          </p:nvSpPr>
          <p:spPr bwMode="auto">
            <a:xfrm>
              <a:off x="7080251" y="40417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2421" name="Text Box 20"/>
            <p:cNvSpPr txBox="1">
              <a:spLocks noChangeArrowheads="1"/>
            </p:cNvSpPr>
            <p:nvPr/>
          </p:nvSpPr>
          <p:spPr bwMode="auto">
            <a:xfrm>
              <a:off x="6470651" y="47656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2422" name="AutoShape 21"/>
            <p:cNvCxnSpPr>
              <a:cxnSpLocks noChangeAspect="1" noChangeShapeType="1"/>
              <a:stCxn id="102408" idx="6"/>
              <a:endCxn id="102417" idx="2"/>
            </p:cNvCxnSpPr>
            <p:nvPr/>
          </p:nvCxnSpPr>
          <p:spPr bwMode="auto">
            <a:xfrm>
              <a:off x="8799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3" name="Oval 22"/>
            <p:cNvSpPr>
              <a:spLocks noChangeAspect="1" noChangeArrowheads="1"/>
            </p:cNvSpPr>
            <p:nvPr/>
          </p:nvSpPr>
          <p:spPr bwMode="auto">
            <a:xfrm>
              <a:off x="9026526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24" name="AutoShape 23"/>
            <p:cNvCxnSpPr>
              <a:cxnSpLocks noChangeAspect="1" noChangeShapeType="1"/>
              <a:stCxn id="102408" idx="5"/>
              <a:endCxn id="102423" idx="1"/>
            </p:cNvCxnSpPr>
            <p:nvPr/>
          </p:nvCxnSpPr>
          <p:spPr bwMode="auto">
            <a:xfrm>
              <a:off x="8728075" y="53482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5" name="Text Box 24"/>
            <p:cNvSpPr txBox="1">
              <a:spLocks noChangeArrowheads="1"/>
            </p:cNvSpPr>
            <p:nvPr/>
          </p:nvSpPr>
          <p:spPr bwMode="auto">
            <a:xfrm>
              <a:off x="7061201" y="54800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72326" y="1674813"/>
            <a:ext cx="2809874" cy="1830387"/>
            <a:chOff x="7172326" y="1674813"/>
            <a:chExt cx="2809874" cy="1830387"/>
          </a:xfrm>
        </p:grpSpPr>
        <p:sp>
          <p:nvSpPr>
            <p:cNvPr id="102426" name="Oval 25"/>
            <p:cNvSpPr>
              <a:spLocks noChangeAspect="1" noChangeArrowheads="1"/>
            </p:cNvSpPr>
            <p:nvPr/>
          </p:nvSpPr>
          <p:spPr bwMode="auto">
            <a:xfrm>
              <a:off x="8393113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27" name="Oval 26"/>
            <p:cNvSpPr>
              <a:spLocks noChangeAspect="1" noChangeArrowheads="1"/>
            </p:cNvSpPr>
            <p:nvPr/>
          </p:nvSpPr>
          <p:spPr bwMode="auto">
            <a:xfrm>
              <a:off x="7172326" y="24066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28" name="Oval 27"/>
            <p:cNvSpPr>
              <a:spLocks noChangeAspect="1" noChangeArrowheads="1"/>
            </p:cNvSpPr>
            <p:nvPr/>
          </p:nvSpPr>
          <p:spPr bwMode="auto">
            <a:xfrm>
              <a:off x="7800976" y="16748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102429" name="Oval 28"/>
            <p:cNvSpPr>
              <a:spLocks noChangeAspect="1" noChangeArrowheads="1"/>
            </p:cNvSpPr>
            <p:nvPr/>
          </p:nvSpPr>
          <p:spPr bwMode="auto">
            <a:xfrm>
              <a:off x="7781926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30" name="AutoShape 29"/>
            <p:cNvCxnSpPr>
              <a:cxnSpLocks noChangeAspect="1" noChangeShapeType="1"/>
              <a:stCxn id="102428" idx="3"/>
              <a:endCxn id="102427" idx="7"/>
            </p:cNvCxnSpPr>
            <p:nvPr/>
          </p:nvCxnSpPr>
          <p:spPr bwMode="auto">
            <a:xfrm flipH="1">
              <a:off x="7485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1" name="AutoShape 30"/>
            <p:cNvCxnSpPr>
              <a:cxnSpLocks noChangeAspect="1" noChangeShapeType="1"/>
              <a:stCxn id="102429" idx="1"/>
              <a:endCxn id="102427" idx="5"/>
            </p:cNvCxnSpPr>
            <p:nvPr/>
          </p:nvCxnSpPr>
          <p:spPr bwMode="auto">
            <a:xfrm flipH="1" flipV="1">
              <a:off x="7485063" y="27289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2" name="AutoShape 31"/>
            <p:cNvCxnSpPr>
              <a:cxnSpLocks noChangeAspect="1" noChangeShapeType="1"/>
              <a:stCxn id="102429" idx="7"/>
              <a:endCxn id="102426" idx="3"/>
            </p:cNvCxnSpPr>
            <p:nvPr/>
          </p:nvCxnSpPr>
          <p:spPr bwMode="auto">
            <a:xfrm flipV="1">
              <a:off x="8094664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3" name="AutoShape 32"/>
            <p:cNvCxnSpPr>
              <a:cxnSpLocks noChangeAspect="1" noChangeShapeType="1"/>
              <a:stCxn id="102428" idx="5"/>
              <a:endCxn id="102426" idx="1"/>
            </p:cNvCxnSpPr>
            <p:nvPr/>
          </p:nvCxnSpPr>
          <p:spPr bwMode="auto">
            <a:xfrm>
              <a:off x="8113714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4" name="AutoShape 33"/>
            <p:cNvCxnSpPr>
              <a:cxnSpLocks noChangeAspect="1" noChangeShapeType="1"/>
              <a:stCxn id="102427" idx="6"/>
              <a:endCxn id="102426" idx="2"/>
            </p:cNvCxnSpPr>
            <p:nvPr/>
          </p:nvCxnSpPr>
          <p:spPr bwMode="auto">
            <a:xfrm>
              <a:off x="7546976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5" name="Oval 34"/>
            <p:cNvSpPr>
              <a:spLocks noChangeAspect="1" noChangeArrowheads="1"/>
            </p:cNvSpPr>
            <p:nvPr/>
          </p:nvSpPr>
          <p:spPr bwMode="auto">
            <a:xfrm>
              <a:off x="9615488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36" name="AutoShape 35"/>
            <p:cNvCxnSpPr>
              <a:cxnSpLocks noChangeAspect="1" noChangeShapeType="1"/>
              <a:stCxn id="102439" idx="7"/>
              <a:endCxn id="102435" idx="3"/>
            </p:cNvCxnSpPr>
            <p:nvPr/>
          </p:nvCxnSpPr>
          <p:spPr bwMode="auto">
            <a:xfrm flipV="1">
              <a:off x="9317039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7" name="AutoShape 36"/>
            <p:cNvCxnSpPr>
              <a:cxnSpLocks noChangeAspect="1" noChangeShapeType="1"/>
              <a:stCxn id="102435" idx="1"/>
              <a:endCxn id="102428" idx="6"/>
            </p:cNvCxnSpPr>
            <p:nvPr/>
          </p:nvCxnSpPr>
          <p:spPr bwMode="auto">
            <a:xfrm flipH="1" flipV="1">
              <a:off x="8175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8" name="AutoShape 37"/>
            <p:cNvCxnSpPr>
              <a:cxnSpLocks noChangeAspect="1" noChangeShapeType="1"/>
              <a:stCxn id="102426" idx="6"/>
              <a:endCxn id="102435" idx="2"/>
            </p:cNvCxnSpPr>
            <p:nvPr/>
          </p:nvCxnSpPr>
          <p:spPr bwMode="auto">
            <a:xfrm>
              <a:off x="8767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9" name="Oval 38"/>
            <p:cNvSpPr>
              <a:spLocks noChangeAspect="1" noChangeArrowheads="1"/>
            </p:cNvSpPr>
            <p:nvPr/>
          </p:nvSpPr>
          <p:spPr bwMode="auto">
            <a:xfrm>
              <a:off x="9004301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40" name="AutoShape 39"/>
            <p:cNvCxnSpPr>
              <a:cxnSpLocks noChangeAspect="1" noChangeShapeType="1"/>
              <a:stCxn id="102426" idx="5"/>
              <a:endCxn id="102439" idx="1"/>
            </p:cNvCxnSpPr>
            <p:nvPr/>
          </p:nvCxnSpPr>
          <p:spPr bwMode="auto">
            <a:xfrm>
              <a:off x="8705850" y="27289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9494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Terminology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Outgoing </a:t>
                </a:r>
                <a:r>
                  <a:rPr lang="en-US" dirty="0">
                    <a:solidFill>
                      <a:schemeClr val="accent1"/>
                    </a:solidFill>
                  </a:rPr>
                  <a:t>edges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the outgoing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Incoming </a:t>
                </a:r>
                <a:r>
                  <a:rPr lang="en-US" dirty="0">
                    <a:solidFill>
                      <a:schemeClr val="accent1"/>
                    </a:solidFill>
                  </a:rPr>
                  <a:t>edges </a:t>
                </a:r>
                <a:r>
                  <a:rPr lang="en-US" dirty="0"/>
                  <a:t>of a vertex</a:t>
                </a:r>
              </a:p>
              <a:p>
                <a:pPr lvl="1"/>
                <a:r>
                  <a:rPr lang="en-US" dirty="0"/>
                  <a:t>e, g,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are incoming edges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In-degree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in-degree 3 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Out-degree</a:t>
                </a:r>
                <a:r>
                  <a:rPr lang="en-US" dirty="0" smtClean="0"/>
                  <a:t> </a:t>
                </a:r>
                <a:r>
                  <a:rPr lang="en-US" dirty="0"/>
                  <a:t>of a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out-degree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2754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013575" y="2208213"/>
            <a:ext cx="3282951" cy="3200400"/>
            <a:chOff x="7013575" y="2208213"/>
            <a:chExt cx="3282951" cy="320040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7929563" y="31226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7894" name="Oval 7"/>
            <p:cNvSpPr>
              <a:spLocks noChangeArrowheads="1"/>
            </p:cNvSpPr>
            <p:nvPr/>
          </p:nvSpPr>
          <p:spPr bwMode="auto">
            <a:xfrm>
              <a:off x="7013575" y="22082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7013575" y="40370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9148763" y="3121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7897" name="AutoShape 12"/>
            <p:cNvCxnSpPr>
              <a:cxnSpLocks noChangeShapeType="1"/>
              <a:stCxn id="37895" idx="7"/>
              <a:endCxn id="37893" idx="3"/>
            </p:cNvCxnSpPr>
            <p:nvPr/>
          </p:nvCxnSpPr>
          <p:spPr bwMode="auto">
            <a:xfrm flipV="1">
              <a:off x="7402514" y="35210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8" name="AutoShape 13"/>
            <p:cNvCxnSpPr>
              <a:cxnSpLocks noChangeShapeType="1"/>
              <a:stCxn id="37894" idx="5"/>
              <a:endCxn id="37893" idx="1"/>
            </p:cNvCxnSpPr>
            <p:nvPr/>
          </p:nvCxnSpPr>
          <p:spPr bwMode="auto">
            <a:xfrm>
              <a:off x="7402514" y="2606675"/>
              <a:ext cx="593725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9" name="AutoShape 14"/>
            <p:cNvCxnSpPr>
              <a:cxnSpLocks noChangeShapeType="1"/>
              <a:stCxn id="37894" idx="4"/>
              <a:endCxn id="37895" idx="0"/>
            </p:cNvCxnSpPr>
            <p:nvPr/>
          </p:nvCxnSpPr>
          <p:spPr bwMode="auto">
            <a:xfrm>
              <a:off x="7242175" y="2674938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0" name="Oval 15"/>
            <p:cNvSpPr>
              <a:spLocks noChangeArrowheads="1"/>
            </p:cNvSpPr>
            <p:nvPr/>
          </p:nvSpPr>
          <p:spPr bwMode="auto">
            <a:xfrm>
              <a:off x="7939088" y="495141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7901" name="AutoShape 16"/>
            <p:cNvCxnSpPr>
              <a:cxnSpLocks noChangeShapeType="1"/>
              <a:stCxn id="37895" idx="5"/>
              <a:endCxn id="37900" idx="1"/>
            </p:cNvCxnSpPr>
            <p:nvPr/>
          </p:nvCxnSpPr>
          <p:spPr bwMode="auto">
            <a:xfrm>
              <a:off x="7402513" y="4435475"/>
              <a:ext cx="603250" cy="5730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AutoShape 17"/>
            <p:cNvCxnSpPr>
              <a:cxnSpLocks noChangeShapeType="1"/>
              <a:stCxn id="37893" idx="4"/>
              <a:endCxn id="37900" idx="0"/>
            </p:cNvCxnSpPr>
            <p:nvPr/>
          </p:nvCxnSpPr>
          <p:spPr bwMode="auto">
            <a:xfrm>
              <a:off x="8158164" y="3589338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7651751" y="2446339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7656514" y="3636964"/>
              <a:ext cx="3444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7204076" y="312261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7906" name="Text Box 23"/>
            <p:cNvSpPr txBox="1">
              <a:spLocks noChangeArrowheads="1"/>
            </p:cNvSpPr>
            <p:nvPr/>
          </p:nvSpPr>
          <p:spPr bwMode="auto">
            <a:xfrm>
              <a:off x="7478714" y="4656139"/>
              <a:ext cx="2809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7907" name="Text Box 24"/>
            <p:cNvSpPr txBox="1">
              <a:spLocks noChangeArrowheads="1"/>
            </p:cNvSpPr>
            <p:nvPr/>
          </p:nvSpPr>
          <p:spPr bwMode="auto">
            <a:xfrm>
              <a:off x="8120064" y="4094164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7908" name="Text Box 25"/>
            <p:cNvSpPr txBox="1">
              <a:spLocks noChangeArrowheads="1"/>
            </p:cNvSpPr>
            <p:nvPr/>
          </p:nvSpPr>
          <p:spPr bwMode="auto">
            <a:xfrm>
              <a:off x="8623301" y="2420939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7909" name="Text Box 26"/>
            <p:cNvSpPr txBox="1">
              <a:spLocks noChangeArrowheads="1"/>
            </p:cNvSpPr>
            <p:nvPr/>
          </p:nvSpPr>
          <p:spPr bwMode="auto">
            <a:xfrm>
              <a:off x="8726490" y="3779839"/>
              <a:ext cx="254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 dirty="0" err="1">
                  <a:ea typeface="新細明體" charset="-120"/>
                </a:rPr>
                <a:t>i</a:t>
              </a:r>
              <a:endParaRPr lang="en-US" altLang="zh-TW" sz="2400" b="0" dirty="0">
                <a:ea typeface="新細明體" charset="-120"/>
              </a:endParaRPr>
            </a:p>
          </p:txBody>
        </p:sp>
        <p:sp>
          <p:nvSpPr>
            <p:cNvPr id="37910" name="Text Box 27"/>
            <p:cNvSpPr txBox="1">
              <a:spLocks noChangeArrowheads="1"/>
            </p:cNvSpPr>
            <p:nvPr/>
          </p:nvSpPr>
          <p:spPr bwMode="auto">
            <a:xfrm>
              <a:off x="10026651" y="2663826"/>
              <a:ext cx="2698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j</a:t>
              </a:r>
            </a:p>
          </p:txBody>
        </p:sp>
        <p:cxnSp>
          <p:nvCxnSpPr>
            <p:cNvPr id="37911" name="AutoShape 28"/>
            <p:cNvCxnSpPr>
              <a:cxnSpLocks noChangeShapeType="1"/>
              <a:stCxn id="37893" idx="5"/>
              <a:endCxn id="37896" idx="3"/>
            </p:cNvCxnSpPr>
            <p:nvPr/>
          </p:nvCxnSpPr>
          <p:spPr bwMode="auto">
            <a:xfrm rot="5400000" flipH="1" flipV="1">
              <a:off x="8766176" y="3071813"/>
              <a:ext cx="1587" cy="896938"/>
            </a:xfrm>
            <a:prstGeom prst="curvedConnector3">
              <a:avLst>
                <a:gd name="adj1" fmla="val -18100000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29"/>
            <p:cNvCxnSpPr>
              <a:cxnSpLocks noChangeShapeType="1"/>
              <a:stCxn id="37893" idx="7"/>
              <a:endCxn id="37896" idx="1"/>
            </p:cNvCxnSpPr>
            <p:nvPr/>
          </p:nvCxnSpPr>
          <p:spPr bwMode="auto">
            <a:xfrm rot="-5400000">
              <a:off x="8766175" y="2730500"/>
              <a:ext cx="1588" cy="896938"/>
            </a:xfrm>
            <a:prstGeom prst="curvedConnector3">
              <a:avLst>
                <a:gd name="adj1" fmla="val 18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AutoShape 30"/>
            <p:cNvCxnSpPr>
              <a:cxnSpLocks noChangeShapeType="1"/>
              <a:stCxn id="37896" idx="5"/>
              <a:endCxn id="37896" idx="7"/>
            </p:cNvCxnSpPr>
            <p:nvPr/>
          </p:nvCxnSpPr>
          <p:spPr bwMode="auto">
            <a:xfrm rot="5400000" flipH="1" flipV="1">
              <a:off x="9367838" y="3348038"/>
              <a:ext cx="341313" cy="1588"/>
            </a:xfrm>
            <a:prstGeom prst="curvedConnector5">
              <a:avLst>
                <a:gd name="adj1" fmla="val -84185"/>
                <a:gd name="adj2" fmla="val 33400000"/>
                <a:gd name="adj3" fmla="val 183722"/>
              </a:avLst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99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Setting/getting a vertex/edge label takes O(1) time</a:t>
                </a:r>
              </a:p>
              <a:p>
                <a:r>
                  <a:rPr lang="en-US" altLang="zh-TW" dirty="0" smtClean="0"/>
                  <a:t>Each vertex is labeled twice </a:t>
                </a:r>
              </a:p>
              <a:p>
                <a:pPr lvl="1"/>
                <a:r>
                  <a:rPr lang="en-US" altLang="zh-TW" dirty="0" smtClean="0"/>
                  <a:t>once as UNEXPLORED</a:t>
                </a:r>
              </a:p>
              <a:p>
                <a:pPr lvl="1"/>
                <a:r>
                  <a:rPr lang="en-US" altLang="zh-TW" dirty="0" smtClean="0"/>
                  <a:t>once as VISITED</a:t>
                </a:r>
              </a:p>
              <a:p>
                <a:r>
                  <a:rPr lang="en-US" altLang="zh-TW" dirty="0" smtClean="0"/>
                  <a:t>Each edge is labeled twice</a:t>
                </a:r>
              </a:p>
              <a:p>
                <a:pPr lvl="1"/>
                <a:r>
                  <a:rPr lang="en-US" altLang="zh-TW" dirty="0" smtClean="0"/>
                  <a:t>once as UNEXPLORED</a:t>
                </a:r>
              </a:p>
              <a:p>
                <a:pPr lvl="1"/>
                <a:r>
                  <a:rPr lang="en-US" altLang="zh-TW" dirty="0" smtClean="0"/>
                  <a:t>once as DISCOVERY or CROSS</a:t>
                </a:r>
              </a:p>
              <a:p>
                <a:r>
                  <a:rPr lang="en-US" altLang="zh-TW" dirty="0" smtClean="0"/>
                  <a:t>Each vertex is inserted once into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BFS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 time 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  <a:blipFill rotWithShape="0">
                <a:blip r:embed="rId2"/>
                <a:stretch>
                  <a:fillRect l="-862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12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Analysis of BFS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1700" dirty="0" smtClean="0">
                    <a:ea typeface="新細明體" charset="-120"/>
                  </a:rPr>
                  <a:t>The algorithm uses a mechanism for setting and getting “labels” of vertices and edges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1700" dirty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u="sng" dirty="0" smtClean="0">
                    <a:ea typeface="新細明體" charset="-120"/>
                  </a:rPr>
                  <a:t>Algorith</a:t>
                </a:r>
                <a:r>
                  <a:rPr lang="en-US" altLang="zh-TW" sz="1700" b="1" u="sng" dirty="0" smtClean="0">
                    <a:ea typeface="新細明體" charset="-120"/>
                  </a:rPr>
                  <a:t>m</a:t>
                </a:r>
                <a:r>
                  <a:rPr lang="en-US" altLang="zh-TW" sz="1700" u="sng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700" b="0" i="0" u="sng" smtClean="0">
                        <a:latin typeface="Cambria Math" panose="02040503050406030204" pitchFamily="18" charset="0"/>
                        <a:ea typeface="新細明體" charset="-120"/>
                      </a:rPr>
                      <m:t>BFS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u="sng" dirty="0" smtClean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dirty="0" smtClean="0">
                    <a:ea typeface="新細明體" charset="-120"/>
                  </a:rPr>
                  <a:t>Input: </a:t>
                </a:r>
                <a:r>
                  <a:rPr lang="en-US" altLang="zh-TW" sz="1700" dirty="0" smtClean="0">
                    <a:ea typeface="新細明體" charset="-12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1700" b="1" dirty="0" smtClean="0">
                    <a:ea typeface="新細明體" charset="-120"/>
                  </a:rPr>
                  <a:t>Output: </a:t>
                </a:r>
                <a:r>
                  <a:rPr lang="en-US" altLang="zh-TW" sz="1700" dirty="0" smtClean="0">
                    <a:ea typeface="新細明體" charset="-120"/>
                  </a:rPr>
                  <a:t>Labeling of the edges and partition of the vertices of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vertices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sz="1700" b="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dirty="0" smtClean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 smtClean="0">
                    <a:ea typeface="新細明體" charset="-12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setLabel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edges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170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17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𝑚</m:t>
                        </m:r>
                      </m:e>
                    </m:d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>
                    <a:ea typeface="新細明體" charset="-120"/>
                  </a:rPr>
                  <a:t> </a:t>
                </a:r>
                <a:r>
                  <a:rPr lang="en-US" altLang="zh-TW" sz="17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setLabel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 smtClean="0">
                    <a:ea typeface="新細明體" charset="-12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vertices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1700" dirty="0" smtClean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do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TW" sz="17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  <m:r>
                          <a:rPr lang="en-US" altLang="zh-TW" sz="17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  <m:r>
                          <a:rPr lang="en-US" altLang="zh-TW" sz="17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𝑚</m:t>
                        </m:r>
                      </m:e>
                    </m:d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b="1" dirty="0">
                    <a:ea typeface="新細明體" charset="-120"/>
                  </a:rPr>
                  <a:t> </a:t>
                </a:r>
                <a:r>
                  <a:rPr lang="en-US" altLang="zh-TW" sz="1700" b="1" dirty="0" smtClean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getLabel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17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sz="1700" dirty="0" smtClean="0">
                  <a:ea typeface="新細明體" charset="-12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1700" dirty="0">
                    <a:ea typeface="新細明體" charset="-120"/>
                  </a:rPr>
                  <a:t> </a:t>
                </a:r>
                <a:r>
                  <a:rPr lang="en-US" altLang="zh-TW" sz="1700" dirty="0" smtClean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700" b="0" i="0" smtClean="0">
                        <a:latin typeface="Cambria Math" panose="02040503050406030204" pitchFamily="18" charset="0"/>
                        <a:ea typeface="新細明體" charset="-120"/>
                      </a:rPr>
                      <m:t>BFS</m:t>
                    </m:r>
                    <m:d>
                      <m:dPr>
                        <m:ctrlP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𝐺</m:t>
                        </m:r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17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17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  <a:blipFill rotWithShape="0">
                <a:blip r:embed="rId2"/>
                <a:stretch>
                  <a:fillRect l="-750" t="-2069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4412" y="618518"/>
                <a:ext cx="5360988" cy="604898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getLabel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4412" y="618518"/>
                <a:ext cx="5360988" cy="6048982"/>
              </a:xfrm>
              <a:blipFill rotWithShape="0">
                <a:blip r:embed="rId3"/>
                <a:stretch>
                  <a:fillRect l="-1820" t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0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Using the template method pattern, we can specialize the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to solve the following problems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Compute the connected components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 a spanning forest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Find a simple cycle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or report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forest</a:t>
                </a:r>
              </a:p>
              <a:p>
                <a:pPr lvl="1"/>
                <a:r>
                  <a:rPr lang="en-US" altLang="zh-TW" dirty="0" smtClean="0"/>
                  <a:t>Given two vertices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find a path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between them with the minimum number of edges, or report that no such path exists</a:t>
                </a:r>
                <a:endParaRPr lang="en-US" altLang="zh-TW" dirty="0"/>
              </a:p>
            </p:txBody>
          </p:sp>
        </mc:Choice>
        <mc:Fallback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94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DFS vs. BFS</a:t>
            </a:r>
          </a:p>
        </p:txBody>
      </p:sp>
      <p:grpSp>
        <p:nvGrpSpPr>
          <p:cNvPr id="106500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106540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1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2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3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44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45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46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47" name="AutoShape 11"/>
            <p:cNvCxnSpPr>
              <a:cxnSpLocks noChangeAspect="1" noChangeShapeType="1"/>
              <a:stCxn id="106545" idx="3"/>
              <a:endCxn id="106544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8" name="AutoShape 12"/>
            <p:cNvCxnSpPr>
              <a:cxnSpLocks noChangeAspect="1" noChangeShapeType="1"/>
              <a:stCxn id="106546" idx="1"/>
              <a:endCxn id="106544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9" name="AutoShape 13"/>
            <p:cNvCxnSpPr>
              <a:cxnSpLocks noChangeAspect="1" noChangeShapeType="1"/>
              <a:stCxn id="106546" idx="7"/>
              <a:endCxn id="106543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0" name="AutoShape 14"/>
            <p:cNvCxnSpPr>
              <a:cxnSpLocks noChangeAspect="1" noChangeShapeType="1"/>
              <a:stCxn id="106545" idx="5"/>
              <a:endCxn id="106543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1" name="AutoShape 15"/>
            <p:cNvCxnSpPr>
              <a:cxnSpLocks noChangeAspect="1" noChangeShapeType="1"/>
              <a:stCxn id="106544" idx="6"/>
              <a:endCxn id="106543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2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53" name="AutoShape 17"/>
            <p:cNvCxnSpPr>
              <a:cxnSpLocks noChangeAspect="1" noChangeShapeType="1"/>
              <a:stCxn id="106558" idx="7"/>
              <a:endCxn id="106552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4" name="AutoShape 18"/>
            <p:cNvCxnSpPr>
              <a:cxnSpLocks noChangeAspect="1" noChangeShapeType="1"/>
              <a:stCxn id="106552" idx="1"/>
              <a:endCxn id="106545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5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6556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6557" name="AutoShape 21"/>
            <p:cNvCxnSpPr>
              <a:cxnSpLocks noChangeAspect="1" noChangeShapeType="1"/>
              <a:stCxn id="106543" idx="6"/>
              <a:endCxn id="106552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8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59" name="AutoShape 23"/>
            <p:cNvCxnSpPr>
              <a:cxnSpLocks noChangeAspect="1" noChangeShapeType="1"/>
              <a:stCxn id="106543" idx="5"/>
              <a:endCxn id="106558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60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106501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02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03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04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05" name="AutoShape 29"/>
            <p:cNvCxnSpPr>
              <a:cxnSpLocks noChangeAspect="1" noChangeShapeType="1"/>
              <a:stCxn id="106503" idx="3"/>
              <a:endCxn id="106502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AutoShape 30"/>
            <p:cNvCxnSpPr>
              <a:cxnSpLocks noChangeAspect="1" noChangeShapeType="1"/>
              <a:stCxn id="106504" idx="1"/>
              <a:endCxn id="106502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AutoShape 31"/>
            <p:cNvCxnSpPr>
              <a:cxnSpLocks noChangeAspect="1" noChangeShapeType="1"/>
              <a:stCxn id="106504" idx="7"/>
              <a:endCxn id="106501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32"/>
            <p:cNvCxnSpPr>
              <a:cxnSpLocks noChangeAspect="1" noChangeShapeType="1"/>
              <a:stCxn id="106503" idx="5"/>
              <a:endCxn id="106501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9" name="AutoShape 33"/>
            <p:cNvCxnSpPr>
              <a:cxnSpLocks noChangeAspect="1" noChangeShapeType="1"/>
              <a:stCxn id="106502" idx="6"/>
              <a:endCxn id="106501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0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11" name="AutoShape 35"/>
            <p:cNvCxnSpPr>
              <a:cxnSpLocks noChangeAspect="1" noChangeShapeType="1"/>
              <a:stCxn id="106514" idx="7"/>
              <a:endCxn id="106510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2" name="AutoShape 36"/>
            <p:cNvCxnSpPr>
              <a:cxnSpLocks noChangeAspect="1" noChangeShapeType="1"/>
              <a:stCxn id="106510" idx="1"/>
              <a:endCxn id="106503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3" name="AutoShape 37"/>
            <p:cNvCxnSpPr>
              <a:cxnSpLocks noChangeAspect="1" noChangeShapeType="1"/>
              <a:stCxn id="106501" idx="6"/>
              <a:endCxn id="106510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4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15" name="AutoShape 39"/>
            <p:cNvCxnSpPr>
              <a:cxnSpLocks noChangeAspect="1" noChangeShapeType="1"/>
              <a:stCxn id="106501" idx="5"/>
              <a:endCxn id="106514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516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106517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  <p:graphicFrame>
        <p:nvGraphicFramePr>
          <p:cNvPr id="24580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13874"/>
              </p:ext>
            </p:extLst>
          </p:nvPr>
        </p:nvGraphicFramePr>
        <p:xfrm>
          <a:off x="3075495" y="1642111"/>
          <a:ext cx="6037834" cy="2139315"/>
        </p:xfrm>
        <a:graphic>
          <a:graphicData uri="http://schemas.openxmlformats.org/drawingml/2006/table">
            <a:tbl>
              <a:tblPr/>
              <a:tblGrid>
                <a:gridCol w="4438587"/>
                <a:gridCol w="813117"/>
                <a:gridCol w="786130"/>
              </a:tblGrid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Applications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Spanning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forest,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connected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components, paths, cycles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Shortest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Biconnected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2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DFS vs. </a:t>
            </a:r>
            <a:r>
              <a:rPr lang="en-US" altLang="zh-TW" dirty="0" smtClean="0">
                <a:ea typeface="新細明體" charset="-120"/>
              </a:rPr>
              <a:t>BFS</a:t>
            </a:r>
            <a:endParaRPr lang="en-US" altLang="zh-TW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an ancestor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 the tree of discovery edges</a:t>
                </a:r>
              </a:p>
            </p:txBody>
          </p:sp>
        </mc:Choice>
        <mc:Fallback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Cross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in the same level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in the next level in the tree of discovery edges</a:t>
                </a:r>
              </a:p>
              <a:p>
                <a:pPr lvl="1">
                  <a:lnSpc>
                    <a:spcPct val="90000"/>
                  </a:lnSpc>
                </a:pPr>
                <a:endParaRPr lang="zh-TW" altLang="en-US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003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8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50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52" name="AutoShape 11"/>
            <p:cNvCxnSpPr>
              <a:cxnSpLocks noChangeAspect="1" noChangeShapeType="1"/>
              <a:stCxn id="50" idx="3"/>
              <a:endCxn id="49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2"/>
            <p:cNvCxnSpPr>
              <a:cxnSpLocks noChangeAspect="1" noChangeShapeType="1"/>
              <a:stCxn id="51" idx="1"/>
              <a:endCxn id="49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/>
            <p:cNvCxnSpPr>
              <a:cxnSpLocks noChangeAspect="1" noChangeShapeType="1"/>
              <a:stCxn id="51" idx="7"/>
              <a:endCxn id="48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4"/>
            <p:cNvCxnSpPr>
              <a:cxnSpLocks noChangeAspect="1" noChangeShapeType="1"/>
              <a:stCxn id="50" idx="5"/>
              <a:endCxn id="48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/>
            <p:cNvCxnSpPr>
              <a:cxnSpLocks noChangeAspect="1" noChangeShapeType="1"/>
              <a:stCxn id="49" idx="6"/>
              <a:endCxn id="48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58" name="AutoShape 17"/>
            <p:cNvCxnSpPr>
              <a:cxnSpLocks noChangeAspect="1" noChangeShapeType="1"/>
              <a:stCxn id="63" idx="7"/>
              <a:endCxn id="57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8"/>
            <p:cNvCxnSpPr>
              <a:cxnSpLocks noChangeAspect="1" noChangeShapeType="1"/>
              <a:stCxn id="57" idx="1"/>
              <a:endCxn id="50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62" name="AutoShape 21"/>
            <p:cNvCxnSpPr>
              <a:cxnSpLocks noChangeAspect="1" noChangeShapeType="1"/>
              <a:stCxn id="48" idx="6"/>
              <a:endCxn id="57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64" name="AutoShape 23"/>
            <p:cNvCxnSpPr>
              <a:cxnSpLocks noChangeAspect="1" noChangeShapeType="1"/>
              <a:stCxn id="48" idx="5"/>
              <a:endCxn id="63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67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68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69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0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1" name="AutoShape 29"/>
            <p:cNvCxnSpPr>
              <a:cxnSpLocks noChangeAspect="1" noChangeShapeType="1"/>
              <a:stCxn id="69" idx="3"/>
              <a:endCxn id="68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30"/>
            <p:cNvCxnSpPr>
              <a:cxnSpLocks noChangeAspect="1" noChangeShapeType="1"/>
              <a:stCxn id="70" idx="1"/>
              <a:endCxn id="68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1"/>
            <p:cNvCxnSpPr>
              <a:cxnSpLocks noChangeAspect="1" noChangeShapeType="1"/>
              <a:stCxn id="70" idx="7"/>
              <a:endCxn id="67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2"/>
            <p:cNvCxnSpPr>
              <a:cxnSpLocks noChangeAspect="1" noChangeShapeType="1"/>
              <a:stCxn id="69" idx="5"/>
              <a:endCxn id="67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3"/>
            <p:cNvCxnSpPr>
              <a:cxnSpLocks noChangeAspect="1" noChangeShapeType="1"/>
              <a:stCxn id="68" idx="6"/>
              <a:endCxn id="67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77" name="AutoShape 35"/>
            <p:cNvCxnSpPr>
              <a:cxnSpLocks noChangeAspect="1" noChangeShapeType="1"/>
              <a:stCxn id="80" idx="7"/>
              <a:endCxn id="76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36"/>
            <p:cNvCxnSpPr>
              <a:cxnSpLocks noChangeAspect="1" noChangeShapeType="1"/>
              <a:stCxn id="76" idx="1"/>
              <a:endCxn id="69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7"/>
            <p:cNvCxnSpPr>
              <a:cxnSpLocks noChangeAspect="1" noChangeShapeType="1"/>
              <a:stCxn id="67" idx="6"/>
              <a:endCxn id="76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1" name="AutoShape 39"/>
            <p:cNvCxnSpPr>
              <a:cxnSpLocks noChangeAspect="1" noChangeShapeType="1"/>
              <a:stCxn id="67" idx="5"/>
              <a:endCxn id="80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289821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Terminology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Path</a:t>
                </a:r>
              </a:p>
              <a:p>
                <a:pPr lvl="1"/>
                <a:r>
                  <a:rPr lang="en-US" dirty="0" smtClean="0"/>
                  <a:t>Sequence </a:t>
                </a:r>
                <a:r>
                  <a:rPr lang="en-US" dirty="0"/>
                  <a:t>of alternating vertices and edges </a:t>
                </a:r>
              </a:p>
              <a:p>
                <a:pPr lvl="1"/>
                <a:r>
                  <a:rPr lang="en-US" dirty="0" smtClean="0"/>
                  <a:t>Begins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Ends </a:t>
                </a:r>
                <a:r>
                  <a:rPr lang="en-US" dirty="0"/>
                  <a:t>with a vertex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Simple path</a:t>
                </a:r>
              </a:p>
              <a:p>
                <a:pPr lvl="1"/>
                <a:r>
                  <a:rPr lang="en-US" dirty="0" smtClean="0"/>
                  <a:t>Path </a:t>
                </a:r>
                <a:r>
                  <a:rPr lang="en-US" dirty="0"/>
                  <a:t>such that all its vertices and edges are distinct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path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is a path that is not simple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629400" y="2362200"/>
            <a:ext cx="3505200" cy="3200400"/>
            <a:chOff x="6629400" y="2362200"/>
            <a:chExt cx="3505200" cy="3200400"/>
          </a:xfrm>
        </p:grpSpPr>
        <p:sp>
          <p:nvSpPr>
            <p:cNvPr id="38917" name="Freeform 30"/>
            <p:cNvSpPr>
              <a:spLocks/>
            </p:cNvSpPr>
            <p:nvPr/>
          </p:nvSpPr>
          <p:spPr bwMode="auto">
            <a:xfrm>
              <a:off x="7096125" y="2905126"/>
              <a:ext cx="1570038" cy="2149475"/>
            </a:xfrm>
            <a:custGeom>
              <a:avLst/>
              <a:gdLst>
                <a:gd name="T0" fmla="*/ 2147483647 w 989"/>
                <a:gd name="T1" fmla="*/ 0 h 1354"/>
                <a:gd name="T2" fmla="*/ 2147483647 w 989"/>
                <a:gd name="T3" fmla="*/ 2147483647 h 1354"/>
                <a:gd name="T4" fmla="*/ 2147483647 w 989"/>
                <a:gd name="T5" fmla="*/ 2147483647 h 1354"/>
                <a:gd name="T6" fmla="*/ 2147483647 w 989"/>
                <a:gd name="T7" fmla="*/ 2147483647 h 1354"/>
                <a:gd name="T8" fmla="*/ 2147483647 w 989"/>
                <a:gd name="T9" fmla="*/ 2147483647 h 1354"/>
                <a:gd name="T10" fmla="*/ 0 w 989"/>
                <a:gd name="T11" fmla="*/ 2147483647 h 1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9"/>
                <a:gd name="T19" fmla="*/ 0 h 1354"/>
                <a:gd name="T20" fmla="*/ 989 w 989"/>
                <a:gd name="T21" fmla="*/ 1354 h 1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9" h="1354">
                  <a:moveTo>
                    <a:pt x="468" y="0"/>
                  </a:moveTo>
                  <a:cubicBezTo>
                    <a:pt x="475" y="142"/>
                    <a:pt x="439" y="636"/>
                    <a:pt x="516" y="852"/>
                  </a:cubicBezTo>
                  <a:cubicBezTo>
                    <a:pt x="593" y="1068"/>
                    <a:pt x="871" y="1354"/>
                    <a:pt x="930" y="1296"/>
                  </a:cubicBezTo>
                  <a:cubicBezTo>
                    <a:pt x="989" y="1238"/>
                    <a:pt x="952" y="586"/>
                    <a:pt x="870" y="504"/>
                  </a:cubicBezTo>
                  <a:cubicBezTo>
                    <a:pt x="788" y="422"/>
                    <a:pt x="583" y="808"/>
                    <a:pt x="438" y="804"/>
                  </a:cubicBezTo>
                  <a:cubicBezTo>
                    <a:pt x="293" y="800"/>
                    <a:pt x="91" y="547"/>
                    <a:pt x="0" y="480"/>
                  </a:cubicBezTo>
                </a:path>
              </a:pathLst>
            </a:custGeom>
            <a:noFill/>
            <a:ln w="5715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18" name="Text Box 29"/>
            <p:cNvSpPr txBox="1">
              <a:spLocks noChangeArrowheads="1"/>
            </p:cNvSpPr>
            <p:nvPr/>
          </p:nvSpPr>
          <p:spPr bwMode="auto">
            <a:xfrm>
              <a:off x="8507414" y="28194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FF0000"/>
                  </a:solidFill>
                  <a:ea typeface="新細明體" charset="-120"/>
                </a:rPr>
                <a:t>1</a:t>
              </a:r>
            </a:p>
          </p:txBody>
        </p:sp>
        <p:sp>
          <p:nvSpPr>
            <p:cNvPr id="38919" name="Freeform 28"/>
            <p:cNvSpPr>
              <a:spLocks/>
            </p:cNvSpPr>
            <p:nvPr/>
          </p:nvSpPr>
          <p:spPr bwMode="auto">
            <a:xfrm>
              <a:off x="8029575" y="2724150"/>
              <a:ext cx="1638300" cy="736600"/>
            </a:xfrm>
            <a:custGeom>
              <a:avLst/>
              <a:gdLst>
                <a:gd name="T0" fmla="*/ 0 w 1032"/>
                <a:gd name="T1" fmla="*/ 0 h 464"/>
                <a:gd name="T2" fmla="*/ 2147483647 w 1032"/>
                <a:gd name="T3" fmla="*/ 2147483647 h 464"/>
                <a:gd name="T4" fmla="*/ 2147483647 w 1032"/>
                <a:gd name="T5" fmla="*/ 2147483647 h 464"/>
                <a:gd name="T6" fmla="*/ 0 60000 65536"/>
                <a:gd name="T7" fmla="*/ 0 60000 65536"/>
                <a:gd name="T8" fmla="*/ 0 60000 65536"/>
                <a:gd name="T9" fmla="*/ 0 w 1032"/>
                <a:gd name="T10" fmla="*/ 0 h 464"/>
                <a:gd name="T11" fmla="*/ 1032 w 1032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2" h="464">
                  <a:moveTo>
                    <a:pt x="0" y="0"/>
                  </a:moveTo>
                  <a:cubicBezTo>
                    <a:pt x="77" y="66"/>
                    <a:pt x="290" y="328"/>
                    <a:pt x="462" y="396"/>
                  </a:cubicBezTo>
                  <a:cubicBezTo>
                    <a:pt x="634" y="464"/>
                    <a:pt x="913" y="406"/>
                    <a:pt x="1032" y="40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0" name="Oval 4"/>
            <p:cNvSpPr>
              <a:spLocks noChangeArrowheads="1"/>
            </p:cNvSpPr>
            <p:nvPr/>
          </p:nvSpPr>
          <p:spPr bwMode="auto">
            <a:xfrm>
              <a:off x="8458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X</a:t>
              </a:r>
            </a:p>
          </p:txBody>
        </p:sp>
        <p:sp>
          <p:nvSpPr>
            <p:cNvPr id="38921" name="Oval 5"/>
            <p:cNvSpPr>
              <a:spLocks noChangeArrowheads="1"/>
            </p:cNvSpPr>
            <p:nvPr/>
          </p:nvSpPr>
          <p:spPr bwMode="auto">
            <a:xfrm>
              <a:off x="6629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U</a:t>
              </a:r>
            </a:p>
          </p:txBody>
        </p:sp>
        <p:sp>
          <p:nvSpPr>
            <p:cNvPr id="38922" name="Oval 6"/>
            <p:cNvSpPr>
              <a:spLocks noChangeArrowheads="1"/>
            </p:cNvSpPr>
            <p:nvPr/>
          </p:nvSpPr>
          <p:spPr bwMode="auto">
            <a:xfrm>
              <a:off x="7543800" y="2362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V</a:t>
              </a:r>
            </a:p>
          </p:txBody>
        </p:sp>
        <p:sp>
          <p:nvSpPr>
            <p:cNvPr id="38923" name="Oval 7"/>
            <p:cNvSpPr>
              <a:spLocks noChangeArrowheads="1"/>
            </p:cNvSpPr>
            <p:nvPr/>
          </p:nvSpPr>
          <p:spPr bwMode="auto">
            <a:xfrm>
              <a:off x="7543800" y="41910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W</a:t>
              </a:r>
            </a:p>
          </p:txBody>
        </p:sp>
        <p:sp>
          <p:nvSpPr>
            <p:cNvPr id="38924" name="Oval 8"/>
            <p:cNvSpPr>
              <a:spLocks noChangeArrowheads="1"/>
            </p:cNvSpPr>
            <p:nvPr/>
          </p:nvSpPr>
          <p:spPr bwMode="auto">
            <a:xfrm>
              <a:off x="9677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Z</a:t>
              </a:r>
            </a:p>
          </p:txBody>
        </p:sp>
        <p:cxnSp>
          <p:nvCxnSpPr>
            <p:cNvPr id="38925" name="AutoShape 9"/>
            <p:cNvCxnSpPr>
              <a:cxnSpLocks noChangeShapeType="1"/>
              <a:stCxn id="38922" idx="3"/>
              <a:endCxn id="38921" idx="7"/>
            </p:cNvCxnSpPr>
            <p:nvPr/>
          </p:nvCxnSpPr>
          <p:spPr bwMode="auto">
            <a:xfrm flipH="1">
              <a:off x="70199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AutoShape 10"/>
            <p:cNvCxnSpPr>
              <a:cxnSpLocks noChangeShapeType="1"/>
              <a:stCxn id="38923" idx="1"/>
              <a:endCxn id="38921" idx="5"/>
            </p:cNvCxnSpPr>
            <p:nvPr/>
          </p:nvCxnSpPr>
          <p:spPr bwMode="auto">
            <a:xfrm flipH="1" flipV="1">
              <a:off x="70199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7" name="AutoShape 11"/>
            <p:cNvCxnSpPr>
              <a:cxnSpLocks noChangeShapeType="1"/>
              <a:stCxn id="38923" idx="7"/>
              <a:endCxn id="38920" idx="3"/>
            </p:cNvCxnSpPr>
            <p:nvPr/>
          </p:nvCxnSpPr>
          <p:spPr bwMode="auto">
            <a:xfrm flipV="1">
              <a:off x="7934325" y="36766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AutoShape 12"/>
            <p:cNvCxnSpPr>
              <a:cxnSpLocks noChangeShapeType="1"/>
              <a:stCxn id="38920" idx="6"/>
              <a:endCxn id="38924" idx="2"/>
            </p:cNvCxnSpPr>
            <p:nvPr/>
          </p:nvCxnSpPr>
          <p:spPr bwMode="auto">
            <a:xfrm>
              <a:off x="8924925" y="3505200"/>
              <a:ext cx="742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9" name="AutoShape 13"/>
            <p:cNvCxnSpPr>
              <a:cxnSpLocks noChangeShapeType="1"/>
              <a:stCxn id="38922" idx="5"/>
              <a:endCxn id="38920" idx="1"/>
            </p:cNvCxnSpPr>
            <p:nvPr/>
          </p:nvCxnSpPr>
          <p:spPr bwMode="auto">
            <a:xfrm>
              <a:off x="7934325" y="2762250"/>
              <a:ext cx="590550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0" name="AutoShape 14"/>
            <p:cNvCxnSpPr>
              <a:cxnSpLocks noChangeShapeType="1"/>
              <a:stCxn id="38922" idx="4"/>
              <a:endCxn id="38923" idx="0"/>
            </p:cNvCxnSpPr>
            <p:nvPr/>
          </p:nvCxnSpPr>
          <p:spPr bwMode="auto">
            <a:xfrm>
              <a:off x="7772400" y="2828925"/>
              <a:ext cx="0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1" name="Oval 15"/>
            <p:cNvSpPr>
              <a:spLocks noChangeArrowheads="1"/>
            </p:cNvSpPr>
            <p:nvPr/>
          </p:nvSpPr>
          <p:spPr bwMode="auto">
            <a:xfrm>
              <a:off x="8467725" y="5105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Y</a:t>
              </a:r>
            </a:p>
          </p:txBody>
        </p:sp>
        <p:cxnSp>
          <p:nvCxnSpPr>
            <p:cNvPr id="38932" name="AutoShape 16"/>
            <p:cNvCxnSpPr>
              <a:cxnSpLocks noChangeShapeType="1"/>
              <a:stCxn id="38923" idx="5"/>
              <a:endCxn id="38931" idx="1"/>
            </p:cNvCxnSpPr>
            <p:nvPr/>
          </p:nvCxnSpPr>
          <p:spPr bwMode="auto">
            <a:xfrm>
              <a:off x="7934326" y="4591050"/>
              <a:ext cx="600075" cy="571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3" name="AutoShape 17"/>
            <p:cNvCxnSpPr>
              <a:cxnSpLocks noChangeShapeType="1"/>
              <a:stCxn id="38920" idx="4"/>
              <a:endCxn id="38931" idx="0"/>
            </p:cNvCxnSpPr>
            <p:nvPr/>
          </p:nvCxnSpPr>
          <p:spPr bwMode="auto">
            <a:xfrm>
              <a:off x="8686801" y="3743325"/>
              <a:ext cx="9525" cy="1352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4" name="Text Box 18"/>
            <p:cNvSpPr txBox="1">
              <a:spLocks noChangeArrowheads="1"/>
            </p:cNvSpPr>
            <p:nvPr/>
          </p:nvSpPr>
          <p:spPr bwMode="auto">
            <a:xfrm>
              <a:off x="7019925" y="2600326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a</a:t>
              </a:r>
            </a:p>
          </p:txBody>
        </p:sp>
        <p:sp>
          <p:nvSpPr>
            <p:cNvPr id="38935" name="Text Box 19"/>
            <p:cNvSpPr txBox="1">
              <a:spLocks noChangeArrowheads="1"/>
            </p:cNvSpPr>
            <p:nvPr/>
          </p:nvSpPr>
          <p:spPr bwMode="auto">
            <a:xfrm>
              <a:off x="7007225" y="3743326"/>
              <a:ext cx="3254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c</a:t>
              </a:r>
            </a:p>
          </p:txBody>
        </p:sp>
        <p:sp>
          <p:nvSpPr>
            <p:cNvPr id="38936" name="Text Box 20"/>
            <p:cNvSpPr txBox="1">
              <a:spLocks noChangeArrowheads="1"/>
            </p:cNvSpPr>
            <p:nvPr/>
          </p:nvSpPr>
          <p:spPr bwMode="auto">
            <a:xfrm>
              <a:off x="8229601" y="25908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b</a:t>
              </a:r>
            </a:p>
          </p:txBody>
        </p:sp>
        <p:sp>
          <p:nvSpPr>
            <p:cNvPr id="38937" name="Text Box 21"/>
            <p:cNvSpPr txBox="1">
              <a:spLocks noChangeArrowheads="1"/>
            </p:cNvSpPr>
            <p:nvPr/>
          </p:nvSpPr>
          <p:spPr bwMode="auto">
            <a:xfrm>
              <a:off x="8153400" y="3810001"/>
              <a:ext cx="3444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e</a:t>
              </a:r>
            </a:p>
          </p:txBody>
        </p:sp>
        <p:sp>
          <p:nvSpPr>
            <p:cNvPr id="38938" name="Text Box 22"/>
            <p:cNvSpPr txBox="1">
              <a:spLocks noChangeArrowheads="1"/>
            </p:cNvSpPr>
            <p:nvPr/>
          </p:nvSpPr>
          <p:spPr bwMode="auto">
            <a:xfrm>
              <a:off x="7467601" y="312420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</a:t>
              </a:r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8007350" y="4810126"/>
              <a:ext cx="2809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f</a:t>
              </a:r>
            </a:p>
          </p:txBody>
        </p:sp>
        <p:sp>
          <p:nvSpPr>
            <p:cNvPr id="38940" name="Text Box 24"/>
            <p:cNvSpPr txBox="1">
              <a:spLocks noChangeArrowheads="1"/>
            </p:cNvSpPr>
            <p:nvPr/>
          </p:nvSpPr>
          <p:spPr bwMode="auto">
            <a:xfrm>
              <a:off x="8648701" y="4248151"/>
              <a:ext cx="3524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g</a:t>
              </a:r>
            </a:p>
          </p:txBody>
        </p:sp>
        <p:sp>
          <p:nvSpPr>
            <p:cNvPr id="38941" name="Text Box 25"/>
            <p:cNvSpPr txBox="1">
              <a:spLocks noChangeArrowheads="1"/>
            </p:cNvSpPr>
            <p:nvPr/>
          </p:nvSpPr>
          <p:spPr bwMode="auto">
            <a:xfrm>
              <a:off x="9153526" y="3505201"/>
              <a:ext cx="354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</a:t>
              </a:r>
            </a:p>
          </p:txBody>
        </p:sp>
        <p:sp>
          <p:nvSpPr>
            <p:cNvPr id="38942" name="Text Box 31"/>
            <p:cNvSpPr txBox="1">
              <a:spLocks noChangeArrowheads="1"/>
            </p:cNvSpPr>
            <p:nvPr/>
          </p:nvSpPr>
          <p:spPr bwMode="auto">
            <a:xfrm>
              <a:off x="7288214" y="3505201"/>
              <a:ext cx="517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>
                  <a:solidFill>
                    <a:srgbClr val="00CC00"/>
                  </a:solidFill>
                  <a:ea typeface="新細明體" charset="-120"/>
                </a:rPr>
                <a:t>P</a:t>
              </a:r>
              <a:r>
                <a:rPr lang="en-US" altLang="zh-TW" sz="2400" baseline="-25000">
                  <a:solidFill>
                    <a:srgbClr val="00CC00"/>
                  </a:solidFill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1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Terminology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Cycle</a:t>
                </a:r>
              </a:p>
              <a:p>
                <a:pPr lvl="1"/>
                <a:r>
                  <a:rPr lang="en-US" dirty="0" smtClean="0"/>
                  <a:t>Circular </a:t>
                </a:r>
                <a:r>
                  <a:rPr lang="en-US" dirty="0"/>
                  <a:t>sequence of alternating vertices and edges </a:t>
                </a:r>
              </a:p>
              <a:p>
                <a:pPr lvl="1"/>
                <a:r>
                  <a:rPr lang="en-US" dirty="0" smtClean="0"/>
                  <a:t>Each </a:t>
                </a:r>
                <a:r>
                  <a:rPr lang="en-US" dirty="0"/>
                  <a:t>edge is preceded and followed by its endpoints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Simple cycle</a:t>
                </a:r>
              </a:p>
              <a:p>
                <a:pPr lvl="1"/>
                <a:r>
                  <a:rPr lang="en-US" dirty="0" smtClean="0"/>
                  <a:t>Cycle </a:t>
                </a:r>
                <a:r>
                  <a:rPr lang="en-US" dirty="0"/>
                  <a:t>such that all its vertices and edges are distinct</a:t>
                </a:r>
              </a:p>
              <a:p>
                <a:r>
                  <a:rPr lang="en-US" dirty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simple cycle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cycle that is not simple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6591301" y="2667001"/>
            <a:ext cx="2182813" cy="2652713"/>
          </a:xfrm>
          <a:custGeom>
            <a:avLst/>
            <a:gdLst>
              <a:gd name="T0" fmla="*/ 2147483647 w 1375"/>
              <a:gd name="T1" fmla="*/ 2147483647 h 1671"/>
              <a:gd name="T2" fmla="*/ 2147483647 w 1375"/>
              <a:gd name="T3" fmla="*/ 2147483647 h 1671"/>
              <a:gd name="T4" fmla="*/ 2147483647 w 1375"/>
              <a:gd name="T5" fmla="*/ 2147483647 h 1671"/>
              <a:gd name="T6" fmla="*/ 2147483647 w 1375"/>
              <a:gd name="T7" fmla="*/ 2147483647 h 1671"/>
              <a:gd name="T8" fmla="*/ 2147483647 w 1375"/>
              <a:gd name="T9" fmla="*/ 0 h 1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71"/>
              <a:gd name="T17" fmla="*/ 1375 w 1375"/>
              <a:gd name="T18" fmla="*/ 1671 h 1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71">
                <a:moveTo>
                  <a:pt x="762" y="36"/>
                </a:moveTo>
                <a:cubicBezTo>
                  <a:pt x="838" y="117"/>
                  <a:pt x="1149" y="250"/>
                  <a:pt x="1218" y="522"/>
                </a:cubicBezTo>
                <a:cubicBezTo>
                  <a:pt x="1287" y="794"/>
                  <a:pt x="1375" y="1671"/>
                  <a:pt x="1176" y="1668"/>
                </a:cubicBezTo>
                <a:cubicBezTo>
                  <a:pt x="977" y="1665"/>
                  <a:pt x="0" y="798"/>
                  <a:pt x="24" y="504"/>
                </a:cubicBezTo>
                <a:cubicBezTo>
                  <a:pt x="48" y="210"/>
                  <a:pt x="366" y="105"/>
                  <a:pt x="456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Freeform 4"/>
          <p:cNvSpPr>
            <a:spLocks/>
          </p:cNvSpPr>
          <p:nvPr/>
        </p:nvSpPr>
        <p:spPr bwMode="auto">
          <a:xfrm>
            <a:off x="6867525" y="2735264"/>
            <a:ext cx="1570038" cy="2319337"/>
          </a:xfrm>
          <a:custGeom>
            <a:avLst/>
            <a:gdLst>
              <a:gd name="T0" fmla="*/ 2147483647 w 989"/>
              <a:gd name="T1" fmla="*/ 2147483647 h 1461"/>
              <a:gd name="T2" fmla="*/ 2147483647 w 989"/>
              <a:gd name="T3" fmla="*/ 2147483647 h 1461"/>
              <a:gd name="T4" fmla="*/ 2147483647 w 989"/>
              <a:gd name="T5" fmla="*/ 2147483647 h 1461"/>
              <a:gd name="T6" fmla="*/ 2147483647 w 989"/>
              <a:gd name="T7" fmla="*/ 2147483647 h 1461"/>
              <a:gd name="T8" fmla="*/ 2147483647 w 989"/>
              <a:gd name="T9" fmla="*/ 2147483647 h 1461"/>
              <a:gd name="T10" fmla="*/ 2147483647 w 989"/>
              <a:gd name="T11" fmla="*/ 2147483647 h 1461"/>
              <a:gd name="T12" fmla="*/ 0 w 989"/>
              <a:gd name="T13" fmla="*/ 2147483647 h 14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9"/>
              <a:gd name="T22" fmla="*/ 0 h 1461"/>
              <a:gd name="T23" fmla="*/ 989 w 989"/>
              <a:gd name="T24" fmla="*/ 1461 h 14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9" h="1461">
                <a:moveTo>
                  <a:pt x="6" y="389"/>
                </a:moveTo>
                <a:cubicBezTo>
                  <a:pt x="79" y="341"/>
                  <a:pt x="359" y="0"/>
                  <a:pt x="444" y="95"/>
                </a:cubicBezTo>
                <a:cubicBezTo>
                  <a:pt x="529" y="190"/>
                  <a:pt x="435" y="741"/>
                  <a:pt x="516" y="959"/>
                </a:cubicBezTo>
                <a:cubicBezTo>
                  <a:pt x="597" y="1177"/>
                  <a:pt x="871" y="1461"/>
                  <a:pt x="930" y="1403"/>
                </a:cubicBezTo>
                <a:cubicBezTo>
                  <a:pt x="989" y="1345"/>
                  <a:pt x="952" y="693"/>
                  <a:pt x="870" y="611"/>
                </a:cubicBezTo>
                <a:cubicBezTo>
                  <a:pt x="788" y="529"/>
                  <a:pt x="583" y="915"/>
                  <a:pt x="438" y="911"/>
                </a:cubicBezTo>
                <a:cubicBezTo>
                  <a:pt x="293" y="907"/>
                  <a:pt x="91" y="654"/>
                  <a:pt x="0" y="587"/>
                </a:cubicBezTo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8643939" y="3886201"/>
            <a:ext cx="52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ea typeface="新細明體" charset="-120"/>
              </a:rPr>
              <a:t>C</a:t>
            </a:r>
            <a:r>
              <a:rPr lang="en-US" altLang="zh-TW" sz="2400" baseline="-25000">
                <a:solidFill>
                  <a:srgbClr val="FF0000"/>
                </a:solidFill>
                <a:ea typeface="新細明體" charset="-120"/>
              </a:rPr>
              <a:t>1</a:t>
            </a:r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>
            <a:off x="82296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X</a:t>
            </a:r>
          </a:p>
        </p:txBody>
      </p:sp>
      <p:sp>
        <p:nvSpPr>
          <p:cNvPr id="39945" name="Oval 8"/>
          <p:cNvSpPr>
            <a:spLocks noChangeArrowheads="1"/>
          </p:cNvSpPr>
          <p:nvPr/>
        </p:nvSpPr>
        <p:spPr bwMode="auto">
          <a:xfrm>
            <a:off x="64008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</a:t>
            </a:r>
          </a:p>
        </p:txBody>
      </p:sp>
      <p:sp>
        <p:nvSpPr>
          <p:cNvPr id="39946" name="Oval 9"/>
          <p:cNvSpPr>
            <a:spLocks noChangeArrowheads="1"/>
          </p:cNvSpPr>
          <p:nvPr/>
        </p:nvSpPr>
        <p:spPr bwMode="auto">
          <a:xfrm>
            <a:off x="7315200" y="23622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V</a:t>
            </a:r>
          </a:p>
        </p:txBody>
      </p:sp>
      <p:sp>
        <p:nvSpPr>
          <p:cNvPr id="39947" name="Oval 10"/>
          <p:cNvSpPr>
            <a:spLocks noChangeArrowheads="1"/>
          </p:cNvSpPr>
          <p:nvPr/>
        </p:nvSpPr>
        <p:spPr bwMode="auto">
          <a:xfrm>
            <a:off x="7315200" y="41910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W</a:t>
            </a:r>
          </a:p>
        </p:txBody>
      </p:sp>
      <p:sp>
        <p:nvSpPr>
          <p:cNvPr id="39948" name="Oval 11"/>
          <p:cNvSpPr>
            <a:spLocks noChangeArrowheads="1"/>
          </p:cNvSpPr>
          <p:nvPr/>
        </p:nvSpPr>
        <p:spPr bwMode="auto">
          <a:xfrm>
            <a:off x="9448800" y="32766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Z</a:t>
            </a:r>
          </a:p>
        </p:txBody>
      </p:sp>
      <p:cxnSp>
        <p:nvCxnSpPr>
          <p:cNvPr id="39949" name="AutoShape 12"/>
          <p:cNvCxnSpPr>
            <a:cxnSpLocks noChangeShapeType="1"/>
            <a:stCxn id="39946" idx="3"/>
            <a:endCxn id="39945" idx="7"/>
          </p:cNvCxnSpPr>
          <p:nvPr/>
        </p:nvCxnSpPr>
        <p:spPr bwMode="auto">
          <a:xfrm flipH="1">
            <a:off x="67913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3"/>
          <p:cNvCxnSpPr>
            <a:cxnSpLocks noChangeShapeType="1"/>
            <a:stCxn id="39947" idx="1"/>
            <a:endCxn id="39945" idx="5"/>
          </p:cNvCxnSpPr>
          <p:nvPr/>
        </p:nvCxnSpPr>
        <p:spPr bwMode="auto">
          <a:xfrm flipH="1" flipV="1">
            <a:off x="67913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AutoShape 14"/>
          <p:cNvCxnSpPr>
            <a:cxnSpLocks noChangeShapeType="1"/>
            <a:stCxn id="39947" idx="7"/>
            <a:endCxn id="39944" idx="3"/>
          </p:cNvCxnSpPr>
          <p:nvPr/>
        </p:nvCxnSpPr>
        <p:spPr bwMode="auto">
          <a:xfrm flipV="1">
            <a:off x="7705725" y="36766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AutoShape 15"/>
          <p:cNvCxnSpPr>
            <a:cxnSpLocks noChangeShapeType="1"/>
            <a:stCxn id="39944" idx="6"/>
            <a:endCxn id="39948" idx="2"/>
          </p:cNvCxnSpPr>
          <p:nvPr/>
        </p:nvCxnSpPr>
        <p:spPr bwMode="auto">
          <a:xfrm>
            <a:off x="8696325" y="3505200"/>
            <a:ext cx="742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AutoShape 16"/>
          <p:cNvCxnSpPr>
            <a:cxnSpLocks noChangeShapeType="1"/>
            <a:stCxn id="39946" idx="5"/>
            <a:endCxn id="39944" idx="1"/>
          </p:cNvCxnSpPr>
          <p:nvPr/>
        </p:nvCxnSpPr>
        <p:spPr bwMode="auto">
          <a:xfrm>
            <a:off x="7705725" y="2762250"/>
            <a:ext cx="59055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7"/>
          <p:cNvCxnSpPr>
            <a:cxnSpLocks noChangeShapeType="1"/>
            <a:stCxn id="39946" idx="4"/>
            <a:endCxn id="39947" idx="0"/>
          </p:cNvCxnSpPr>
          <p:nvPr/>
        </p:nvCxnSpPr>
        <p:spPr bwMode="auto">
          <a:xfrm>
            <a:off x="7543800" y="2828925"/>
            <a:ext cx="0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5" name="Oval 18"/>
          <p:cNvSpPr>
            <a:spLocks noChangeArrowheads="1"/>
          </p:cNvSpPr>
          <p:nvPr/>
        </p:nvSpPr>
        <p:spPr bwMode="auto">
          <a:xfrm>
            <a:off x="8239125" y="5105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Y</a:t>
            </a:r>
          </a:p>
        </p:txBody>
      </p:sp>
      <p:cxnSp>
        <p:nvCxnSpPr>
          <p:cNvPr id="39956" name="AutoShape 19"/>
          <p:cNvCxnSpPr>
            <a:cxnSpLocks noChangeShapeType="1"/>
            <a:stCxn id="39947" idx="5"/>
            <a:endCxn id="39955" idx="1"/>
          </p:cNvCxnSpPr>
          <p:nvPr/>
        </p:nvCxnSpPr>
        <p:spPr bwMode="auto">
          <a:xfrm>
            <a:off x="7705726" y="4591050"/>
            <a:ext cx="600075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0"/>
          <p:cNvCxnSpPr>
            <a:cxnSpLocks noChangeShapeType="1"/>
            <a:stCxn id="39944" idx="4"/>
            <a:endCxn id="39955" idx="0"/>
          </p:cNvCxnSpPr>
          <p:nvPr/>
        </p:nvCxnSpPr>
        <p:spPr bwMode="auto">
          <a:xfrm>
            <a:off x="8458201" y="3743325"/>
            <a:ext cx="9525" cy="1352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8" name="Text Box 21"/>
          <p:cNvSpPr txBox="1">
            <a:spLocks noChangeArrowheads="1"/>
          </p:cNvSpPr>
          <p:nvPr/>
        </p:nvSpPr>
        <p:spPr bwMode="auto">
          <a:xfrm>
            <a:off x="6629400" y="2590801"/>
            <a:ext cx="34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a</a:t>
            </a:r>
          </a:p>
        </p:txBody>
      </p:sp>
      <p:sp>
        <p:nvSpPr>
          <p:cNvPr id="39959" name="Text Box 22"/>
          <p:cNvSpPr txBox="1">
            <a:spLocks noChangeArrowheads="1"/>
          </p:cNvSpPr>
          <p:nvPr/>
        </p:nvSpPr>
        <p:spPr bwMode="auto">
          <a:xfrm>
            <a:off x="6629400" y="3962401"/>
            <a:ext cx="32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c</a:t>
            </a:r>
          </a:p>
        </p:txBody>
      </p:sp>
      <p:sp>
        <p:nvSpPr>
          <p:cNvPr id="39960" name="Text Box 23"/>
          <p:cNvSpPr txBox="1">
            <a:spLocks noChangeArrowheads="1"/>
          </p:cNvSpPr>
          <p:nvPr/>
        </p:nvSpPr>
        <p:spPr bwMode="auto">
          <a:xfrm>
            <a:off x="8077201" y="2590801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</a:t>
            </a:r>
          </a:p>
        </p:txBody>
      </p:sp>
      <p:sp>
        <p:nvSpPr>
          <p:cNvPr id="39961" name="Text Box 24"/>
          <p:cNvSpPr txBox="1">
            <a:spLocks noChangeArrowheads="1"/>
          </p:cNvSpPr>
          <p:nvPr/>
        </p:nvSpPr>
        <p:spPr bwMode="auto">
          <a:xfrm>
            <a:off x="7924800" y="3810001"/>
            <a:ext cx="34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e</a:t>
            </a:r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7239001" y="3124201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7610475" y="4895851"/>
            <a:ext cx="280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f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8610601" y="4267201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g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8924926" y="3505201"/>
            <a:ext cx="354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h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7058025" y="3505201"/>
            <a:ext cx="52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>
                <a:solidFill>
                  <a:srgbClr val="00CC00"/>
                </a:solidFill>
                <a:ea typeface="新細明體" charset="-120"/>
              </a:rPr>
              <a:t>C</a:t>
            </a:r>
            <a:r>
              <a:rPr lang="en-US" altLang="zh-TW" sz="2400" baseline="-25000">
                <a:solidFill>
                  <a:srgbClr val="00CC00"/>
                </a:solidFill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71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Exercise on Terminology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1685951"/>
            <a:ext cx="9905999" cy="35417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vertices?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 smtClean="0">
                <a:ea typeface="新細明體" charset="-120"/>
              </a:rPr>
              <a:t>Number </a:t>
            </a:r>
            <a:r>
              <a:rPr lang="en-US" altLang="zh-TW" sz="1800" dirty="0">
                <a:ea typeface="新細明體" charset="-120"/>
              </a:rPr>
              <a:t>of edges?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What type of the graph is it? </a:t>
            </a:r>
            <a:endParaRPr lang="en-US" altLang="zh-TW" sz="1800" dirty="0">
              <a:solidFill>
                <a:srgbClr val="FF0000"/>
              </a:solidFill>
              <a:ea typeface="新細明體" charset="-12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end vertices of the edge with largest weight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vertices of smallest degree and largest degree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Show the edges incident to the vertices in the above question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shortest simple path from HNL to PVD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zh-TW" sz="1800" dirty="0">
                <a:ea typeface="新細明體" charset="-120"/>
              </a:rPr>
              <a:t>Identify the simple cycle with the most edges</a:t>
            </a:r>
          </a:p>
          <a:p>
            <a:pPr marL="342900" indent="-342900">
              <a:lnSpc>
                <a:spcPct val="80000"/>
              </a:lnSpc>
            </a:pPr>
            <a:endParaRPr lang="en-US" altLang="zh-TW" sz="1800" dirty="0">
              <a:ea typeface="新細明體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1" y="4284663"/>
            <a:ext cx="7489825" cy="2384425"/>
            <a:chOff x="2286001" y="4284663"/>
            <a:chExt cx="7489825" cy="2384425"/>
          </a:xfrm>
        </p:grpSpPr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6324601" y="4459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8839201" y="430371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PVD</a:t>
              </a: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8588376" y="6211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MIA</a:t>
              </a: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6035676" y="5973763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4114801" y="4687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267201" y="5830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7902576" y="50688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LGA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2286001" y="560228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HNL</a:t>
              </a:r>
            </a:p>
          </p:txBody>
        </p:sp>
        <p:cxnSp>
          <p:nvCxnSpPr>
            <p:cNvPr id="40973" name="AutoShape 12"/>
            <p:cNvCxnSpPr>
              <a:cxnSpLocks noChangeShapeType="1"/>
              <a:stCxn id="40969" idx="6"/>
              <a:endCxn id="40965" idx="2"/>
            </p:cNvCxnSpPr>
            <p:nvPr/>
          </p:nvCxnSpPr>
          <p:spPr bwMode="auto">
            <a:xfrm flipV="1">
              <a:off x="5060951" y="4687888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AutoShape 13"/>
            <p:cNvCxnSpPr>
              <a:cxnSpLocks noChangeShapeType="1"/>
              <a:stCxn id="40968" idx="0"/>
              <a:endCxn id="40965" idx="4"/>
            </p:cNvCxnSpPr>
            <p:nvPr/>
          </p:nvCxnSpPr>
          <p:spPr bwMode="auto">
            <a:xfrm flipV="1">
              <a:off x="6503989" y="4926014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AutoShape 14"/>
            <p:cNvCxnSpPr>
              <a:cxnSpLocks noChangeShapeType="1"/>
              <a:stCxn id="40968" idx="7"/>
              <a:endCxn id="40971" idx="3"/>
            </p:cNvCxnSpPr>
            <p:nvPr/>
          </p:nvCxnSpPr>
          <p:spPr bwMode="auto">
            <a:xfrm flipV="1">
              <a:off x="6835776" y="5468939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AutoShape 15"/>
            <p:cNvCxnSpPr>
              <a:cxnSpLocks noChangeShapeType="1"/>
              <a:stCxn id="40971" idx="0"/>
              <a:endCxn id="40966" idx="3"/>
            </p:cNvCxnSpPr>
            <p:nvPr/>
          </p:nvCxnSpPr>
          <p:spPr bwMode="auto">
            <a:xfrm flipV="1">
              <a:off x="8370889" y="4703763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AutoShape 16"/>
            <p:cNvCxnSpPr>
              <a:cxnSpLocks noChangeShapeType="1"/>
              <a:stCxn id="40965" idx="6"/>
              <a:endCxn id="40966" idx="2"/>
            </p:cNvCxnSpPr>
            <p:nvPr/>
          </p:nvCxnSpPr>
          <p:spPr bwMode="auto">
            <a:xfrm flipV="1">
              <a:off x="7270751" y="4532314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7"/>
            <p:cNvCxnSpPr>
              <a:cxnSpLocks noChangeShapeType="1"/>
              <a:stCxn id="40972" idx="6"/>
              <a:endCxn id="40970" idx="2"/>
            </p:cNvCxnSpPr>
            <p:nvPr/>
          </p:nvCxnSpPr>
          <p:spPr bwMode="auto">
            <a:xfrm>
              <a:off x="3232151" y="5830888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18"/>
            <p:cNvCxnSpPr>
              <a:cxnSpLocks noChangeShapeType="1"/>
              <a:stCxn id="40969" idx="4"/>
              <a:endCxn id="40970" idx="0"/>
            </p:cNvCxnSpPr>
            <p:nvPr/>
          </p:nvCxnSpPr>
          <p:spPr bwMode="auto">
            <a:xfrm>
              <a:off x="4583113" y="5154613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AutoShape 19"/>
            <p:cNvCxnSpPr>
              <a:cxnSpLocks noChangeShapeType="1"/>
              <a:stCxn id="40971" idx="4"/>
              <a:endCxn id="40967" idx="0"/>
            </p:cNvCxnSpPr>
            <p:nvPr/>
          </p:nvCxnSpPr>
          <p:spPr bwMode="auto">
            <a:xfrm>
              <a:off x="8370888" y="5535613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AutoShape 20"/>
            <p:cNvCxnSpPr>
              <a:cxnSpLocks noChangeShapeType="1"/>
              <a:endCxn id="40968" idx="6"/>
            </p:cNvCxnSpPr>
            <p:nvPr/>
          </p:nvCxnSpPr>
          <p:spPr bwMode="auto">
            <a:xfrm flipH="1" flipV="1">
              <a:off x="6981826" y="6202364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AutoShape 21"/>
            <p:cNvCxnSpPr>
              <a:cxnSpLocks noChangeShapeType="1"/>
              <a:stCxn id="40970" idx="6"/>
              <a:endCxn id="40968" idx="2"/>
            </p:cNvCxnSpPr>
            <p:nvPr/>
          </p:nvCxnSpPr>
          <p:spPr bwMode="auto">
            <a:xfrm>
              <a:off x="5213350" y="6059489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AutoShape 22"/>
            <p:cNvCxnSpPr>
              <a:cxnSpLocks noChangeShapeType="1"/>
              <a:stCxn id="40970" idx="7"/>
              <a:endCxn id="40965" idx="3"/>
            </p:cNvCxnSpPr>
            <p:nvPr/>
          </p:nvCxnSpPr>
          <p:spPr bwMode="auto">
            <a:xfrm flipV="1">
              <a:off x="5067301" y="4859338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4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28466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849</a:t>
              </a:r>
            </a:p>
          </p:txBody>
        </p:sp>
        <p:sp>
          <p:nvSpPr>
            <p:cNvPr id="40985" name="Text Box 24"/>
            <p:cNvSpPr txBox="1">
              <a:spLocks noChangeArrowheads="1"/>
            </p:cNvSpPr>
            <p:nvPr/>
          </p:nvSpPr>
          <p:spPr bwMode="auto">
            <a:xfrm rot="-4662247">
              <a:off x="6282532" y="5014120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40986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4340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1387</a:t>
              </a:r>
            </a:p>
          </p:txBody>
        </p:sp>
        <p:sp>
          <p:nvSpPr>
            <p:cNvPr id="40987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5195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1743</a:t>
              </a:r>
            </a:p>
          </p:txBody>
        </p:sp>
        <p:sp>
          <p:nvSpPr>
            <p:cNvPr id="40988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459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40989" name="Text Box 28"/>
            <p:cNvSpPr txBox="1">
              <a:spLocks noChangeArrowheads="1"/>
            </p:cNvSpPr>
            <p:nvPr/>
          </p:nvSpPr>
          <p:spPr bwMode="auto">
            <a:xfrm rot="2626382">
              <a:off x="8555039" y="5662613"/>
              <a:ext cx="7381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1099</a:t>
              </a:r>
            </a:p>
          </p:txBody>
        </p:sp>
        <p:sp>
          <p:nvSpPr>
            <p:cNvPr id="40990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967413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1120</a:t>
              </a:r>
            </a:p>
          </p:txBody>
        </p:sp>
        <p:sp>
          <p:nvSpPr>
            <p:cNvPr id="40991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78643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40992" name="Text Box 31"/>
            <p:cNvSpPr txBox="1">
              <a:spLocks noChangeArrowheads="1"/>
            </p:cNvSpPr>
            <p:nvPr/>
          </p:nvSpPr>
          <p:spPr bwMode="auto">
            <a:xfrm rot="4665015">
              <a:off x="4515645" y="5323682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  <p:sp>
          <p:nvSpPr>
            <p:cNvPr id="40993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6022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2555</a:t>
              </a:r>
            </a:p>
          </p:txBody>
        </p:sp>
        <p:sp>
          <p:nvSpPr>
            <p:cNvPr id="40994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594226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3175</TotalTime>
  <Words>3964</Words>
  <Application>Microsoft Office PowerPoint</Application>
  <PresentationFormat>Widescreen</PresentationFormat>
  <Paragraphs>1580</Paragraphs>
  <Slides>64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Calibri</vt:lpstr>
      <vt:lpstr>Cambria Math</vt:lpstr>
      <vt:lpstr>ＭＳ Ｐゴシック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Chapter 13 Graph Algorithms</vt:lpstr>
      <vt:lpstr>Graph</vt:lpstr>
      <vt:lpstr>Edge &amp; Graph Types</vt:lpstr>
      <vt:lpstr>Applications</vt:lpstr>
      <vt:lpstr>Terminology</vt:lpstr>
      <vt:lpstr>Terminology</vt:lpstr>
      <vt:lpstr>Terminology</vt:lpstr>
      <vt:lpstr>Terminology</vt:lpstr>
      <vt:lpstr>Exercise on Terminology</vt:lpstr>
      <vt:lpstr>Exercise Properties of Undirected Graphs</vt:lpstr>
      <vt:lpstr>Exercise Properties of Undirected Graphs</vt:lpstr>
      <vt:lpstr>Exercise Properties of Directed Graphs</vt:lpstr>
      <vt:lpstr>Exercise Properties of Directed Graphs</vt:lpstr>
      <vt:lpstr>Subgraphs</vt:lpstr>
      <vt:lpstr>Connectivity</vt:lpstr>
      <vt:lpstr>Trees and Forests</vt:lpstr>
      <vt:lpstr>Spanning Trees and Forests</vt:lpstr>
      <vt:lpstr>Graph ADT</vt:lpstr>
      <vt:lpstr>Exercise on ADT</vt:lpstr>
      <vt:lpstr>Edge List Structure</vt:lpstr>
      <vt:lpstr>Exercise Edge List Structure</vt:lpstr>
      <vt:lpstr>Asymptotic Performance Edge List Structure</vt:lpstr>
      <vt:lpstr>Asymptotic Performance Edge List Structure</vt:lpstr>
      <vt:lpstr>Edge List Structure</vt:lpstr>
      <vt:lpstr>Adjacency List Structure</vt:lpstr>
      <vt:lpstr>Exercise Adjacency List Structure</vt:lpstr>
      <vt:lpstr>Asymptotic Performance Adjacency List Structure</vt:lpstr>
      <vt:lpstr>Asymptotic Performance Adjacency List Structure</vt:lpstr>
      <vt:lpstr>Adjacency List Structure</vt:lpstr>
      <vt:lpstr>Adjacency Matrix Structure</vt:lpstr>
      <vt:lpstr>Exercise Adjacency Matrix Structure</vt:lpstr>
      <vt:lpstr>Adjacency Matrix Structure In a  Weighted Graph</vt:lpstr>
      <vt:lpstr>Exercise Adjacency Matrix Structure: Weighted Digraph</vt:lpstr>
      <vt:lpstr>Exercise Adjacency Matrix Structure: Weighted Digraph</vt:lpstr>
      <vt:lpstr>Asymptotic Performance of Adjacency Matrix Structure</vt:lpstr>
      <vt:lpstr>Asymptotic Performance of Adjacency Matrix Structure</vt:lpstr>
      <vt:lpstr>Adjacency Matrix Structure</vt:lpstr>
      <vt:lpstr>Asymptotic Performance</vt:lpstr>
      <vt:lpstr>Depth-First Search</vt:lpstr>
      <vt:lpstr>Depth-First Search</vt:lpstr>
      <vt:lpstr>Example</vt:lpstr>
      <vt:lpstr>Example</vt:lpstr>
      <vt:lpstr>Example</vt:lpstr>
      <vt:lpstr>DFS and Maze Traversal </vt:lpstr>
      <vt:lpstr>DFS Algorithm</vt:lpstr>
      <vt:lpstr>Exercise DFS Algorithm</vt:lpstr>
      <vt:lpstr>Properties of DFS</vt:lpstr>
      <vt:lpstr>Analysis of DFS</vt:lpstr>
      <vt:lpstr>Analysis of DFS</vt:lpstr>
      <vt:lpstr>Application Path Finding</vt:lpstr>
      <vt:lpstr>Application Cycle Finding</vt:lpstr>
      <vt:lpstr>Breadth-First Search</vt:lpstr>
      <vt:lpstr>Breadth-First Search</vt:lpstr>
      <vt:lpstr>Example</vt:lpstr>
      <vt:lpstr>Example</vt:lpstr>
      <vt:lpstr>Example</vt:lpstr>
      <vt:lpstr>BFS Algorithm</vt:lpstr>
      <vt:lpstr>Exercise BFS Algorithm</vt:lpstr>
      <vt:lpstr>Properties</vt:lpstr>
      <vt:lpstr>Analysis</vt:lpstr>
      <vt:lpstr>Analysis of BFS</vt:lpstr>
      <vt:lpstr>Applications</vt:lpstr>
      <vt:lpstr>DFS vs. BFS</vt:lpstr>
      <vt:lpstr>DFS vs. BFS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420</cp:revision>
  <dcterms:created xsi:type="dcterms:W3CDTF">2015-08-27T15:17:35Z</dcterms:created>
  <dcterms:modified xsi:type="dcterms:W3CDTF">2015-11-15T19:53:44Z</dcterms:modified>
</cp:coreProperties>
</file>